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87" r:id="rId2"/>
    <p:sldId id="288" r:id="rId3"/>
    <p:sldId id="289" r:id="rId4"/>
    <p:sldId id="290" r:id="rId5"/>
    <p:sldId id="292" r:id="rId6"/>
    <p:sldId id="257" r:id="rId7"/>
    <p:sldId id="309" r:id="rId8"/>
    <p:sldId id="312" r:id="rId9"/>
    <p:sldId id="293" r:id="rId10"/>
    <p:sldId id="302" r:id="rId11"/>
    <p:sldId id="307" r:id="rId12"/>
    <p:sldId id="310" r:id="rId13"/>
    <p:sldId id="321" r:id="rId14"/>
    <p:sldId id="294" r:id="rId15"/>
    <p:sldId id="322" r:id="rId16"/>
    <p:sldId id="303" r:id="rId17"/>
    <p:sldId id="311" r:id="rId18"/>
    <p:sldId id="306" r:id="rId19"/>
    <p:sldId id="313" r:id="rId20"/>
    <p:sldId id="296" r:id="rId21"/>
    <p:sldId id="320" r:id="rId22"/>
    <p:sldId id="298" r:id="rId23"/>
    <p:sldId id="314" r:id="rId24"/>
    <p:sldId id="315" r:id="rId25"/>
    <p:sldId id="316" r:id="rId26"/>
    <p:sldId id="305" r:id="rId27"/>
    <p:sldId id="317" r:id="rId28"/>
    <p:sldId id="295" r:id="rId29"/>
    <p:sldId id="300" r:id="rId30"/>
    <p:sldId id="297" r:id="rId31"/>
    <p:sldId id="260" r:id="rId32"/>
    <p:sldId id="301" r:id="rId33"/>
    <p:sldId id="304" r:id="rId34"/>
    <p:sldId id="299" r:id="rId35"/>
    <p:sldId id="274" r:id="rId36"/>
    <p:sldId id="318" r:id="rId37"/>
    <p:sldId id="31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5CBC9"/>
    <a:srgbClr val="004343"/>
    <a:srgbClr val="FFCF00"/>
    <a:srgbClr val="F8F5E5"/>
    <a:srgbClr val="003E52"/>
    <a:srgbClr val="ECF8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77" autoAdjust="0"/>
    <p:restoredTop sz="50067" autoAdjust="0"/>
  </p:normalViewPr>
  <p:slideViewPr>
    <p:cSldViewPr snapToGrid="0" snapToObjects="1">
      <p:cViewPr varScale="1">
        <p:scale>
          <a:sx n="80" d="100"/>
          <a:sy n="80" d="100"/>
        </p:scale>
        <p:origin x="70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2398"/>
    </p:cViewPr>
  </p:sorterViewPr>
  <p:notesViewPr>
    <p:cSldViewPr snapToGrid="0" snapToObjects="1">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776A7A-97BA-504C-88BF-C62FE7C00C50}" type="datetimeFigureOut">
              <a:rPr lang="en-US" smtClean="0"/>
              <a:t>6/22/2017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80DA08-F04A-2745-B002-97CA67CA79A5}" type="slidenum">
              <a:rPr lang="en-US" smtClean="0"/>
              <a:t>‹#›</a:t>
            </a:fld>
            <a:endParaRPr lang="en-US"/>
          </a:p>
        </p:txBody>
      </p:sp>
    </p:spTree>
    <p:extLst>
      <p:ext uri="{BB962C8B-B14F-4D97-AF65-F5344CB8AC3E}">
        <p14:creationId xmlns:p14="http://schemas.microsoft.com/office/powerpoint/2010/main" val="4133035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6AD9C3-6EE5-344E-8117-12A91A630AEE}" type="datetimeFigureOut">
              <a:rPr lang="en-US" smtClean="0"/>
              <a:t>6/22/2017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F58EC-A3F4-C34B-AECE-01E1AECD99B4}" type="slidenum">
              <a:rPr lang="en-US" smtClean="0"/>
              <a:t>‹#›</a:t>
            </a:fld>
            <a:endParaRPr lang="en-US"/>
          </a:p>
        </p:txBody>
      </p:sp>
    </p:spTree>
    <p:extLst>
      <p:ext uri="{BB962C8B-B14F-4D97-AF65-F5344CB8AC3E}">
        <p14:creationId xmlns:p14="http://schemas.microsoft.com/office/powerpoint/2010/main" val="10353031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a:t>
            </a:fld>
            <a:endParaRPr lang="en-US"/>
          </a:p>
        </p:txBody>
      </p:sp>
    </p:spTree>
    <p:extLst>
      <p:ext uri="{BB962C8B-B14F-4D97-AF65-F5344CB8AC3E}">
        <p14:creationId xmlns:p14="http://schemas.microsoft.com/office/powerpoint/2010/main" val="170241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DF58EC-A3F4-C34B-AECE-01E1AECD99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16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12</a:t>
            </a:fld>
            <a:endParaRPr lang="en-US"/>
          </a:p>
        </p:txBody>
      </p:sp>
    </p:spTree>
    <p:extLst>
      <p:ext uri="{BB962C8B-B14F-4D97-AF65-F5344CB8AC3E}">
        <p14:creationId xmlns:p14="http://schemas.microsoft.com/office/powerpoint/2010/main" val="112019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22</a:t>
            </a:fld>
            <a:endParaRPr lang="en-US"/>
          </a:p>
        </p:txBody>
      </p:sp>
    </p:spTree>
    <p:extLst>
      <p:ext uri="{BB962C8B-B14F-4D97-AF65-F5344CB8AC3E}">
        <p14:creationId xmlns:p14="http://schemas.microsoft.com/office/powerpoint/2010/main" val="259178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26</a:t>
            </a:fld>
            <a:endParaRPr lang="en-US"/>
          </a:p>
        </p:txBody>
      </p:sp>
    </p:spTree>
    <p:extLst>
      <p:ext uri="{BB962C8B-B14F-4D97-AF65-F5344CB8AC3E}">
        <p14:creationId xmlns:p14="http://schemas.microsoft.com/office/powerpoint/2010/main" val="422088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29</a:t>
            </a:fld>
            <a:endParaRPr lang="en-US"/>
          </a:p>
        </p:txBody>
      </p:sp>
    </p:spTree>
    <p:extLst>
      <p:ext uri="{BB962C8B-B14F-4D97-AF65-F5344CB8AC3E}">
        <p14:creationId xmlns:p14="http://schemas.microsoft.com/office/powerpoint/2010/main" val="97017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34</a:t>
            </a:fld>
            <a:endParaRPr lang="en-US"/>
          </a:p>
        </p:txBody>
      </p:sp>
    </p:spTree>
    <p:extLst>
      <p:ext uri="{BB962C8B-B14F-4D97-AF65-F5344CB8AC3E}">
        <p14:creationId xmlns:p14="http://schemas.microsoft.com/office/powerpoint/2010/main" val="354294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DF58EC-A3F4-C34B-AECE-01E1AECD99B4}" type="slidenum">
              <a:rPr lang="en-US" smtClean="0"/>
              <a:t>35</a:t>
            </a:fld>
            <a:endParaRPr lang="en-US"/>
          </a:p>
        </p:txBody>
      </p:sp>
    </p:spTree>
    <p:extLst>
      <p:ext uri="{BB962C8B-B14F-4D97-AF65-F5344CB8AC3E}">
        <p14:creationId xmlns:p14="http://schemas.microsoft.com/office/powerpoint/2010/main" val="116423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FE8C6F-D91B-0349-B132-B772D6AD1BBB}" type="datetime1">
              <a:rPr lang="en-CA" smtClean="0"/>
              <a:t>2017-06-22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46202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00E45-A49B-D240-8AC1-86FF81E18F07}" type="datetime1">
              <a:rPr lang="en-CA" smtClean="0"/>
              <a:t>2017-06-22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15561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5AA9B2-C8D3-4B47-A83C-E84C8C89E941}" type="datetime1">
              <a:rPr lang="en-CA" smtClean="0"/>
              <a:t>2017-06-22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90240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632C84-864F-4342-8F88-EA861ABAF36E}" type="datetime1">
              <a:rPr lang="en-CA" smtClean="0"/>
              <a:t>2017-06-22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41497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1C0B18-06CB-C947-B602-81742C811040}" type="datetime1">
              <a:rPr lang="en-CA" smtClean="0"/>
              <a:t>2017-06-22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310383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1D315-C972-0E44-B714-81CC91B8FAC0}" type="datetime1">
              <a:rPr lang="en-CA" smtClean="0"/>
              <a:t>2017-06-22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29036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A4582-81B1-BC4D-941E-48631E8FD057}" type="datetime1">
              <a:rPr lang="en-CA" smtClean="0"/>
              <a:t>2017-06-22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19237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2E6724-3AA8-1443-8662-2A4D6A30C130}" type="datetime1">
              <a:rPr lang="en-CA" smtClean="0"/>
              <a:t>2017-06-22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20759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AD9DD-BFF6-1C4F-AC15-E4F2B72609AB}" type="datetime1">
              <a:rPr lang="en-CA" smtClean="0"/>
              <a:t>2017-06-22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71312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DF77D8-04ED-E84B-9EF8-98B7C29B56DA}" type="datetime1">
              <a:rPr lang="en-CA" smtClean="0"/>
              <a:t>2017-06-22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152126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587E77-049B-5447-B6D5-61599348A9BA}" type="datetime1">
              <a:rPr lang="en-CA" smtClean="0"/>
              <a:t>2017-06-22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3AD24-A14A-414C-827F-9358C22D8708}" type="slidenum">
              <a:rPr lang="en-US" smtClean="0"/>
              <a:t>‹#›</a:t>
            </a:fld>
            <a:endParaRPr lang="en-US"/>
          </a:p>
        </p:txBody>
      </p:sp>
    </p:spTree>
    <p:extLst>
      <p:ext uri="{BB962C8B-B14F-4D97-AF65-F5344CB8AC3E}">
        <p14:creationId xmlns:p14="http://schemas.microsoft.com/office/powerpoint/2010/main" val="215830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3BC4-116A-0A4D-9A29-DDA222D0EC3B}" type="datetime1">
              <a:rPr lang="en-CA" smtClean="0"/>
              <a:t>2017-06-22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3AD24-A14A-414C-827F-9358C22D8708}" type="slidenum">
              <a:rPr lang="en-US" smtClean="0"/>
              <a:t>‹#›</a:t>
            </a:fld>
            <a:endParaRPr lang="en-US"/>
          </a:p>
        </p:txBody>
      </p:sp>
    </p:spTree>
    <p:extLst>
      <p:ext uri="{BB962C8B-B14F-4D97-AF65-F5344CB8AC3E}">
        <p14:creationId xmlns:p14="http://schemas.microsoft.com/office/powerpoint/2010/main" val="153957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openxmlformats.org/officeDocument/2006/relationships/hyperlink" Target="https://www.tru.ca/campus/current/academic-records/gpa.html" TargetMode="External"/><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hyperlink" Target="https://www.tru.ca/campus/current/academic-records/academic-probation.html" TargetMode="External"/><Relationship Id="rId5" Type="http://schemas.openxmlformats.org/officeDocument/2006/relationships/hyperlink" Target="https://www.tru.ca/campus/services/support/early-alert.html" TargetMode="External"/><Relationship Id="rId4" Type="http://schemas.openxmlformats.org/officeDocument/2006/relationships/image" Target="../media/image24.jpeg"/><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r2444-0140_FLT_LR.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0" y="0"/>
            <a:ext cx="9212400" cy="6885384"/>
          </a:xfrm>
          <a:prstGeom prst="rect">
            <a:avLst/>
          </a:prstGeom>
          <a:noFill/>
          <a:ln w="38100" cap="sq">
            <a:noFill/>
            <a:prstDash val="solid"/>
            <a:miter lim="800000"/>
          </a:ln>
          <a:effectLst>
            <a:outerShdw blurRad="50800" dist="38100" dir="2700000" algn="tl" rotWithShape="0">
              <a:srgbClr val="000000">
                <a:alpha val="43000"/>
              </a:srgbClr>
            </a:outerShdw>
          </a:effectLst>
        </p:spPr>
      </p:pic>
      <p:sp>
        <p:nvSpPr>
          <p:cNvPr id="3" name="Rectangle 2"/>
          <p:cNvSpPr/>
          <p:nvPr/>
        </p:nvSpPr>
        <p:spPr>
          <a:xfrm>
            <a:off x="3600" y="0"/>
            <a:ext cx="9212400" cy="6885384"/>
          </a:xfrm>
          <a:prstGeom prst="rect">
            <a:avLst/>
          </a:prstGeom>
          <a:solidFill>
            <a:srgbClr val="003E52">
              <a:alpha val="5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1414165" y="1209730"/>
            <a:ext cx="5253008" cy="147002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chemeClr val="bg1"/>
                </a:solidFill>
                <a:latin typeface="Arial"/>
                <a:cs typeface="Arial"/>
              </a:rPr>
              <a:t>CYCLING THROUGH PROBATION:</a:t>
            </a:r>
          </a:p>
        </p:txBody>
      </p:sp>
      <p:sp>
        <p:nvSpPr>
          <p:cNvPr id="15" name="Subtitle 2"/>
          <p:cNvSpPr txBox="1">
            <a:spLocks/>
          </p:cNvSpPr>
          <p:nvPr/>
        </p:nvSpPr>
        <p:spPr>
          <a:xfrm>
            <a:off x="1414164" y="2371583"/>
            <a:ext cx="5253008" cy="1752600"/>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800" dirty="0">
                <a:solidFill>
                  <a:srgbClr val="65CBC9"/>
                </a:solidFill>
                <a:latin typeface="Arial"/>
                <a:cs typeface="Arial"/>
              </a:rPr>
              <a:t>THE ROCKY ROAD TO COMPLETION</a:t>
            </a:r>
          </a:p>
        </p:txBody>
      </p:sp>
      <p:sp>
        <p:nvSpPr>
          <p:cNvPr id="16" name="Footer Placeholder 6"/>
          <p:cNvSpPr>
            <a:spLocks noGrp="1"/>
          </p:cNvSpPr>
          <p:nvPr>
            <p:ph type="ftr" sz="quarter" idx="11"/>
          </p:nvPr>
        </p:nvSpPr>
        <p:spPr>
          <a:xfrm>
            <a:off x="1414164" y="6206725"/>
            <a:ext cx="5664200" cy="274324"/>
          </a:xfrm>
        </p:spPr>
        <p:txBody>
          <a:bodyPr/>
          <a:lstStyle/>
          <a:p>
            <a:pPr algn="l"/>
            <a:r>
              <a:rPr lang="en-US" sz="1100" dirty="0" smtClean="0">
                <a:solidFill>
                  <a:schemeClr val="bg1"/>
                </a:solidFill>
                <a:latin typeface="Arial"/>
                <a:cs typeface="Arial"/>
              </a:rPr>
              <a:t>WARUCC</a:t>
            </a:r>
            <a:r>
              <a:rPr lang="en-US" sz="1100" dirty="0">
                <a:solidFill>
                  <a:schemeClr val="bg1"/>
                </a:solidFill>
                <a:latin typeface="Arial"/>
                <a:cs typeface="Arial"/>
              </a:rPr>
              <a:t>, Calgary AB | JUNE 2017</a:t>
            </a:r>
          </a:p>
        </p:txBody>
      </p:sp>
      <p:cxnSp>
        <p:nvCxnSpPr>
          <p:cNvPr id="17" name="Straight Connector 16"/>
          <p:cNvCxnSpPr/>
          <p:nvPr/>
        </p:nvCxnSpPr>
        <p:spPr>
          <a:xfrm>
            <a:off x="1528464" y="6134100"/>
            <a:ext cx="8212436" cy="0"/>
          </a:xfrm>
          <a:prstGeom prst="line">
            <a:avLst/>
          </a:prstGeom>
          <a:ln>
            <a:solidFill>
              <a:srgbClr val="65CBC9"/>
            </a:solidFill>
          </a:ln>
        </p:spPr>
        <p:style>
          <a:lnRef idx="2">
            <a:schemeClr val="accent1"/>
          </a:lnRef>
          <a:fillRef idx="0">
            <a:schemeClr val="accent1"/>
          </a:fillRef>
          <a:effectRef idx="1">
            <a:schemeClr val="accent1"/>
          </a:effectRef>
          <a:fontRef idx="minor">
            <a:schemeClr val="tx1"/>
          </a:fontRef>
        </p:style>
      </p:cxnSp>
      <p:pic>
        <p:nvPicPr>
          <p:cNvPr id="19" name="Picture 18" descr="Logo_Ta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180016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10</a:t>
            </a:fld>
            <a:endParaRPr lang="en-US" dirty="0">
              <a:solidFill>
                <a:srgbClr val="004343"/>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sp>
        <p:nvSpPr>
          <p:cNvPr id="9" name="Title 1"/>
          <p:cNvSpPr txBox="1">
            <a:spLocks/>
          </p:cNvSpPr>
          <p:nvPr/>
        </p:nvSpPr>
        <p:spPr>
          <a:xfrm>
            <a:off x="937260" y="1359264"/>
            <a:ext cx="6238240"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003E52"/>
                </a:solidFill>
                <a:latin typeface="Arial"/>
                <a:cs typeface="Arial"/>
              </a:rPr>
              <a:t>Prior to Fall 2015:</a:t>
            </a:r>
          </a:p>
          <a:p>
            <a:pPr algn="l"/>
            <a:r>
              <a:rPr lang="en-US" sz="2400" dirty="0">
                <a:solidFill>
                  <a:srgbClr val="65CBC9"/>
                </a:solidFill>
                <a:latin typeface="Arial"/>
                <a:cs typeface="Arial"/>
              </a:rPr>
              <a:t>Manual process</a:t>
            </a:r>
          </a:p>
          <a:p>
            <a:pPr algn="l"/>
            <a:endParaRPr lang="en-US" sz="3200" dirty="0">
              <a:solidFill>
                <a:srgbClr val="004343"/>
              </a:solidFill>
              <a:latin typeface="Arial"/>
              <a:cs typeface="Arial"/>
            </a:endParaRPr>
          </a:p>
        </p:txBody>
      </p:sp>
      <p:sp>
        <p:nvSpPr>
          <p:cNvPr id="10" name="Title 1"/>
          <p:cNvSpPr txBox="1">
            <a:spLocks/>
          </p:cNvSpPr>
          <p:nvPr/>
        </p:nvSpPr>
        <p:spPr>
          <a:xfrm>
            <a:off x="5039360" y="3985653"/>
            <a:ext cx="3799840" cy="253970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3E52"/>
              </a:solidFill>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60" y="2631439"/>
            <a:ext cx="4195191" cy="2796794"/>
          </a:xfrm>
          <a:prstGeom prst="rect">
            <a:avLst/>
          </a:prstGeom>
        </p:spPr>
      </p:pic>
      <p:pic>
        <p:nvPicPr>
          <p:cNvPr id="8" name="Picture 7" descr="Logo_Ta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12" name="Content Placeholder 5"/>
          <p:cNvSpPr txBox="1">
            <a:spLocks/>
          </p:cNvSpPr>
          <p:nvPr/>
        </p:nvSpPr>
        <p:spPr>
          <a:xfrm>
            <a:off x="5039360" y="1771650"/>
            <a:ext cx="3799840" cy="48577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solidFill>
                  <a:srgbClr val="003E52"/>
                </a:solidFill>
                <a:latin typeface="Arial"/>
                <a:cs typeface="Arial"/>
              </a:rPr>
              <a:t>Extract of student data was taken for manual evaluation.</a:t>
            </a:r>
          </a:p>
          <a:p>
            <a:pPr marL="0" indent="0">
              <a:buNone/>
            </a:pPr>
            <a:r>
              <a:rPr lang="en-US" sz="2000" dirty="0">
                <a:solidFill>
                  <a:srgbClr val="003E52"/>
                </a:solidFill>
                <a:latin typeface="Arial"/>
                <a:cs typeface="Arial"/>
              </a:rPr>
              <a:t>Term GPA (UG + UP)</a:t>
            </a:r>
          </a:p>
          <a:p>
            <a:pPr marL="0" indent="0">
              <a:buNone/>
            </a:pPr>
            <a:r>
              <a:rPr lang="en-US" sz="2000" dirty="0">
                <a:solidFill>
                  <a:srgbClr val="003E52"/>
                </a:solidFill>
                <a:latin typeface="Arial"/>
                <a:cs typeface="Arial"/>
              </a:rPr>
              <a:t>Cum GPA (UG + UP)</a:t>
            </a:r>
          </a:p>
          <a:p>
            <a:r>
              <a:rPr lang="en-US" sz="2000" dirty="0">
                <a:solidFill>
                  <a:srgbClr val="003E52"/>
                </a:solidFill>
                <a:latin typeface="Arial"/>
                <a:ea typeface="+mj-ea"/>
                <a:cs typeface="Arial"/>
              </a:rPr>
              <a:t>Good Standing =</a:t>
            </a:r>
            <a:br>
              <a:rPr lang="en-US" sz="2000" dirty="0">
                <a:solidFill>
                  <a:srgbClr val="003E52"/>
                </a:solidFill>
                <a:latin typeface="Arial"/>
                <a:ea typeface="+mj-ea"/>
                <a:cs typeface="Arial"/>
              </a:rPr>
            </a:br>
            <a:r>
              <a:rPr lang="en-US" sz="2000" dirty="0" err="1">
                <a:solidFill>
                  <a:srgbClr val="003E52"/>
                </a:solidFill>
                <a:latin typeface="Arial"/>
                <a:ea typeface="+mj-ea"/>
                <a:cs typeface="Arial"/>
              </a:rPr>
              <a:t>tGPA</a:t>
            </a:r>
            <a:r>
              <a:rPr lang="en-US" sz="2000" dirty="0">
                <a:solidFill>
                  <a:srgbClr val="003E52"/>
                </a:solidFill>
                <a:latin typeface="Arial"/>
                <a:ea typeface="+mj-ea"/>
                <a:cs typeface="Arial"/>
              </a:rPr>
              <a:t> and </a:t>
            </a:r>
            <a:r>
              <a:rPr lang="en-US" sz="2000" dirty="0" err="1">
                <a:solidFill>
                  <a:srgbClr val="003E52"/>
                </a:solidFill>
                <a:latin typeface="Arial"/>
                <a:ea typeface="+mj-ea"/>
                <a:cs typeface="Arial"/>
              </a:rPr>
              <a:t>cumGPA</a:t>
            </a:r>
            <a:r>
              <a:rPr lang="en-US" sz="2000" dirty="0">
                <a:solidFill>
                  <a:srgbClr val="003E52"/>
                </a:solidFill>
                <a:latin typeface="Arial"/>
                <a:ea typeface="+mj-ea"/>
                <a:cs typeface="Arial"/>
              </a:rPr>
              <a:t> &gt;= 1.50</a:t>
            </a:r>
          </a:p>
          <a:p>
            <a:r>
              <a:rPr lang="en-US" sz="2000" dirty="0">
                <a:solidFill>
                  <a:srgbClr val="003E52"/>
                </a:solidFill>
                <a:latin typeface="Arial"/>
                <a:ea typeface="+mj-ea"/>
                <a:cs typeface="Arial"/>
              </a:rPr>
              <a:t>Probation =</a:t>
            </a:r>
            <a:br>
              <a:rPr lang="en-US" sz="2000" dirty="0">
                <a:solidFill>
                  <a:srgbClr val="003E52"/>
                </a:solidFill>
                <a:latin typeface="Arial"/>
                <a:ea typeface="+mj-ea"/>
                <a:cs typeface="Arial"/>
              </a:rPr>
            </a:br>
            <a:r>
              <a:rPr lang="en-US" sz="2000" dirty="0" err="1">
                <a:solidFill>
                  <a:srgbClr val="003E52"/>
                </a:solidFill>
                <a:latin typeface="Arial"/>
                <a:ea typeface="+mj-ea"/>
                <a:cs typeface="Arial"/>
              </a:rPr>
              <a:t>tGPA</a:t>
            </a:r>
            <a:r>
              <a:rPr lang="en-US" sz="2000" dirty="0">
                <a:solidFill>
                  <a:srgbClr val="003E52"/>
                </a:solidFill>
                <a:latin typeface="Arial"/>
                <a:ea typeface="+mj-ea"/>
                <a:cs typeface="Arial"/>
              </a:rPr>
              <a:t> or </a:t>
            </a:r>
            <a:r>
              <a:rPr lang="en-US" sz="2000" dirty="0" err="1">
                <a:solidFill>
                  <a:srgbClr val="003E52"/>
                </a:solidFill>
                <a:latin typeface="Arial"/>
                <a:ea typeface="+mj-ea"/>
                <a:cs typeface="Arial"/>
              </a:rPr>
              <a:t>cumGPA</a:t>
            </a:r>
            <a:r>
              <a:rPr lang="en-US" sz="2000" dirty="0">
                <a:solidFill>
                  <a:srgbClr val="003E52"/>
                </a:solidFill>
                <a:latin typeface="Arial"/>
                <a:ea typeface="+mj-ea"/>
                <a:cs typeface="Arial"/>
              </a:rPr>
              <a:t> &lt; 1.50</a:t>
            </a:r>
          </a:p>
          <a:p>
            <a:r>
              <a:rPr lang="en-US" sz="2000" dirty="0">
                <a:solidFill>
                  <a:srgbClr val="003E52"/>
                </a:solidFill>
                <a:latin typeface="Arial"/>
                <a:ea typeface="+mj-ea"/>
                <a:cs typeface="Arial"/>
              </a:rPr>
              <a:t>Required to Withdraw =</a:t>
            </a:r>
            <a:br>
              <a:rPr lang="en-US" sz="2000" dirty="0">
                <a:solidFill>
                  <a:srgbClr val="003E52"/>
                </a:solidFill>
                <a:latin typeface="Arial"/>
                <a:ea typeface="+mj-ea"/>
                <a:cs typeface="Arial"/>
              </a:rPr>
            </a:br>
            <a:r>
              <a:rPr lang="en-US" sz="2000" dirty="0">
                <a:solidFill>
                  <a:srgbClr val="003E52"/>
                </a:solidFill>
                <a:latin typeface="Arial"/>
                <a:ea typeface="+mj-ea"/>
                <a:cs typeface="Arial"/>
              </a:rPr>
              <a:t>on probation and</a:t>
            </a:r>
            <a:br>
              <a:rPr lang="en-US" sz="2000" dirty="0">
                <a:solidFill>
                  <a:srgbClr val="003E52"/>
                </a:solidFill>
                <a:latin typeface="Arial"/>
                <a:ea typeface="+mj-ea"/>
                <a:cs typeface="Arial"/>
              </a:rPr>
            </a:br>
            <a:r>
              <a:rPr lang="en-US" sz="2000" dirty="0" err="1">
                <a:solidFill>
                  <a:srgbClr val="003E52"/>
                </a:solidFill>
                <a:latin typeface="Arial"/>
                <a:ea typeface="+mj-ea"/>
                <a:cs typeface="Arial"/>
              </a:rPr>
              <a:t>tGPA</a:t>
            </a:r>
            <a:r>
              <a:rPr lang="en-US" sz="2000" dirty="0">
                <a:solidFill>
                  <a:srgbClr val="003E52"/>
                </a:solidFill>
                <a:latin typeface="Arial"/>
                <a:ea typeface="+mj-ea"/>
                <a:cs typeface="Arial"/>
              </a:rPr>
              <a:t> and </a:t>
            </a:r>
            <a:r>
              <a:rPr lang="en-US" sz="2000" dirty="0" err="1">
                <a:solidFill>
                  <a:srgbClr val="003E52"/>
                </a:solidFill>
                <a:latin typeface="Arial"/>
                <a:ea typeface="+mj-ea"/>
                <a:cs typeface="Arial"/>
              </a:rPr>
              <a:t>cumGPA</a:t>
            </a:r>
            <a:r>
              <a:rPr lang="en-US" sz="2000" dirty="0">
                <a:solidFill>
                  <a:srgbClr val="003E52"/>
                </a:solidFill>
                <a:latin typeface="Arial"/>
                <a:ea typeface="+mj-ea"/>
                <a:cs typeface="Arial"/>
              </a:rPr>
              <a:t> &lt; 1.50</a:t>
            </a:r>
          </a:p>
          <a:p>
            <a:pPr marL="0" indent="0">
              <a:buNone/>
            </a:pPr>
            <a:r>
              <a:rPr lang="en-US" sz="2000" dirty="0">
                <a:solidFill>
                  <a:srgbClr val="003E52"/>
                </a:solidFill>
                <a:latin typeface="Arial"/>
                <a:cs typeface="Arial"/>
              </a:rPr>
              <a:t>Manual intervention</a:t>
            </a:r>
          </a:p>
          <a:p>
            <a:pPr marL="0" indent="0">
              <a:buNone/>
            </a:pPr>
            <a:r>
              <a:rPr lang="en-US" sz="2000" dirty="0">
                <a:solidFill>
                  <a:srgbClr val="003E52"/>
                </a:solidFill>
                <a:latin typeface="Arial"/>
                <a:cs typeface="Arial"/>
              </a:rPr>
              <a:t>One FTE to manage</a:t>
            </a:r>
          </a:p>
        </p:txBody>
      </p:sp>
    </p:spTree>
    <p:extLst>
      <p:ext uri="{BB962C8B-B14F-4D97-AF65-F5344CB8AC3E}">
        <p14:creationId xmlns:p14="http://schemas.microsoft.com/office/powerpoint/2010/main" val="110593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2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25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25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25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25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25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25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25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25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25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25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25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FFFFFF"/>
                </a:solidFill>
              </a:rPr>
              <a:t>11</a:t>
            </a:fld>
            <a:endParaRPr lang="en-US" dirty="0">
              <a:solidFill>
                <a:srgbClr val="FFFFFF"/>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chemeClr val="bg1"/>
                </a:solidFill>
                <a:latin typeface="Arial"/>
                <a:cs typeface="Arial"/>
              </a:rPr>
              <a:t>WARUCC</a:t>
            </a:r>
            <a:r>
              <a:rPr lang="en-US" sz="1100" dirty="0">
                <a:solidFill>
                  <a:schemeClr val="bg1"/>
                </a:solidFill>
                <a:latin typeface="Arial"/>
                <a:cs typeface="Arial"/>
              </a:rPr>
              <a:t>, Calgary AB | JUNE 2017</a:t>
            </a:r>
          </a:p>
        </p:txBody>
      </p:sp>
      <p:sp>
        <p:nvSpPr>
          <p:cNvPr id="10" name="Title 1"/>
          <p:cNvSpPr txBox="1">
            <a:spLocks/>
          </p:cNvSpPr>
          <p:nvPr/>
        </p:nvSpPr>
        <p:spPr>
          <a:xfrm>
            <a:off x="367163" y="916883"/>
            <a:ext cx="8409674" cy="79126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a:cs typeface="Arial"/>
              </a:rPr>
              <a:t>Why change process?</a:t>
            </a:r>
          </a:p>
          <a:p>
            <a:pPr algn="l"/>
            <a:endParaRPr lang="en-US" sz="3200" dirty="0">
              <a:solidFill>
                <a:srgbClr val="004343"/>
              </a:solidFill>
              <a:latin typeface="Arial"/>
              <a:cs typeface="Arial"/>
            </a:endParaRPr>
          </a:p>
        </p:txBody>
      </p:sp>
      <p:sp>
        <p:nvSpPr>
          <p:cNvPr id="12" name="Title 1"/>
          <p:cNvSpPr txBox="1">
            <a:spLocks/>
          </p:cNvSpPr>
          <p:nvPr/>
        </p:nvSpPr>
        <p:spPr>
          <a:xfrm>
            <a:off x="1676401" y="1962779"/>
            <a:ext cx="5781674" cy="380937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600"/>
              </a:spcAft>
              <a:buFont typeface="Arial"/>
              <a:buChar char="•"/>
            </a:pPr>
            <a:r>
              <a:rPr lang="en-US" sz="2800" dirty="0">
                <a:solidFill>
                  <a:schemeClr val="bg1"/>
                </a:solidFill>
                <a:latin typeface="Arial"/>
                <a:cs typeface="Arial"/>
              </a:rPr>
              <a:t>Lost the individuals who did this – retirement, moved position</a:t>
            </a:r>
          </a:p>
          <a:p>
            <a:pPr marL="457200" indent="-457200" algn="l">
              <a:buFont typeface="Arial"/>
              <a:buChar char="•"/>
            </a:pPr>
            <a:r>
              <a:rPr lang="en-US" sz="2800" dirty="0">
                <a:solidFill>
                  <a:schemeClr val="bg1"/>
                </a:solidFill>
                <a:latin typeface="Arial"/>
                <a:cs typeface="Arial"/>
              </a:rPr>
              <a:t>Only need to include UG level</a:t>
            </a:r>
          </a:p>
          <a:p>
            <a:pPr marL="457200" indent="-457200" algn="l">
              <a:buFont typeface="Arial"/>
              <a:buChar char="•"/>
            </a:pPr>
            <a:r>
              <a:rPr lang="en-US" sz="2800" dirty="0">
                <a:solidFill>
                  <a:schemeClr val="bg1"/>
                </a:solidFill>
                <a:latin typeface="Arial"/>
                <a:cs typeface="Arial"/>
              </a:rPr>
              <a:t>Include all terms include OL</a:t>
            </a:r>
          </a:p>
          <a:p>
            <a:pPr marL="457200" indent="-457200" algn="l">
              <a:buFont typeface="Arial"/>
              <a:buChar char="•"/>
            </a:pPr>
            <a:r>
              <a:rPr lang="en-US" sz="2800" dirty="0">
                <a:solidFill>
                  <a:schemeClr val="bg1"/>
                </a:solidFill>
                <a:latin typeface="Arial"/>
                <a:cs typeface="Arial"/>
              </a:rPr>
              <a:t>Changed GS from 1.50 to 1.67</a:t>
            </a:r>
          </a:p>
          <a:p>
            <a:pPr algn="l"/>
            <a:endParaRPr lang="en-US" sz="2800" dirty="0">
              <a:solidFill>
                <a:schemeClr val="bg1"/>
              </a:solidFill>
              <a:latin typeface="Arial"/>
              <a:cs typeface="Arial"/>
            </a:endParaRPr>
          </a:p>
          <a:p>
            <a:pPr marL="457200" indent="-457200" algn="l">
              <a:buFont typeface="Arial"/>
              <a:buChar char="•"/>
            </a:pPr>
            <a:r>
              <a:rPr lang="en-US" sz="2800" dirty="0">
                <a:solidFill>
                  <a:schemeClr val="bg1"/>
                </a:solidFill>
                <a:latin typeface="Arial"/>
                <a:cs typeface="Arial"/>
              </a:rPr>
              <a:t>Using rules means the rules need to be universal</a:t>
            </a:r>
          </a:p>
          <a:p>
            <a:pPr marL="457200" indent="-457200" algn="l">
              <a:buFont typeface="Arial"/>
              <a:buChar char="•"/>
            </a:pPr>
            <a:endParaRPr lang="en-US" sz="2800" dirty="0">
              <a:solidFill>
                <a:schemeClr val="bg1"/>
              </a:solidFill>
              <a:latin typeface="Arial"/>
              <a:cs typeface="Arial"/>
            </a:endParaRPr>
          </a:p>
          <a:p>
            <a:pPr algn="l"/>
            <a:endParaRPr lang="en-US" sz="3200" dirty="0">
              <a:solidFill>
                <a:srgbClr val="004343"/>
              </a:solidFill>
              <a:latin typeface="Arial"/>
              <a:cs typeface="Arial"/>
            </a:endParaRP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32281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695825" y="2580942"/>
            <a:ext cx="4448175" cy="3307297"/>
          </a:xfrm>
          <a:prstGeom prst="rect">
            <a:avLst/>
          </a:prstGeom>
          <a:solidFill>
            <a:srgbClr val="003E52"/>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52"/>
              </a:solidFill>
            </a:endParaRPr>
          </a:p>
        </p:txBody>
      </p:sp>
      <p:sp>
        <p:nvSpPr>
          <p:cNvPr id="17" name="Rectangle 16"/>
          <p:cNvSpPr/>
          <p:nvPr/>
        </p:nvSpPr>
        <p:spPr>
          <a:xfrm>
            <a:off x="9085" y="2580943"/>
            <a:ext cx="4695825" cy="3307297"/>
          </a:xfrm>
          <a:prstGeom prst="rect">
            <a:avLst/>
          </a:prstGeom>
          <a:solidFill>
            <a:srgbClr val="65CBC9"/>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rgbClr val="003E52"/>
                </a:solidFill>
              </a:rPr>
              <a:t> </a:t>
            </a:r>
          </a:p>
        </p:txBody>
      </p:sp>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12</a:t>
            </a:fld>
            <a:endParaRPr lang="en-US" dirty="0">
              <a:solidFill>
                <a:srgbClr val="004343"/>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rgbClr val="004343"/>
                </a:solidFill>
                <a:latin typeface="Arial"/>
                <a:cs typeface="Arial"/>
              </a:rPr>
              <a:t>WARUCC</a:t>
            </a:r>
            <a:r>
              <a:rPr lang="en-US" sz="1100" dirty="0">
                <a:solidFill>
                  <a:srgbClr val="004343"/>
                </a:solidFill>
                <a:latin typeface="Arial"/>
                <a:cs typeface="Arial"/>
              </a:rPr>
              <a:t>, Calgary AB | JUNE 2017</a:t>
            </a:r>
          </a:p>
        </p:txBody>
      </p:sp>
      <p:sp>
        <p:nvSpPr>
          <p:cNvPr id="9" name="Title 1"/>
          <p:cNvSpPr txBox="1">
            <a:spLocks/>
          </p:cNvSpPr>
          <p:nvPr/>
        </p:nvSpPr>
        <p:spPr>
          <a:xfrm>
            <a:off x="367163" y="916883"/>
            <a:ext cx="8409674" cy="79126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3E52"/>
                </a:solidFill>
                <a:latin typeface="Arial"/>
                <a:cs typeface="Arial"/>
              </a:rPr>
              <a:t>Revisited Academic Standing Codes</a:t>
            </a:r>
          </a:p>
          <a:p>
            <a:pPr algn="l"/>
            <a:endParaRPr lang="en-US" sz="3200" dirty="0">
              <a:solidFill>
                <a:srgbClr val="004343"/>
              </a:solidFill>
              <a:latin typeface="Arial"/>
              <a:cs typeface="Arial"/>
            </a:endParaRPr>
          </a:p>
        </p:txBody>
      </p:sp>
      <p:sp>
        <p:nvSpPr>
          <p:cNvPr id="10" name="Title 1"/>
          <p:cNvSpPr txBox="1">
            <a:spLocks/>
          </p:cNvSpPr>
          <p:nvPr/>
        </p:nvSpPr>
        <p:spPr>
          <a:xfrm>
            <a:off x="467360" y="1532662"/>
            <a:ext cx="8409674" cy="38946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003E52"/>
                </a:solidFill>
                <a:latin typeface="Arial"/>
                <a:cs typeface="Arial"/>
              </a:rPr>
              <a:t>Policy was revised and so results of new policy need to be tracked</a:t>
            </a:r>
          </a:p>
        </p:txBody>
      </p:sp>
      <p:sp>
        <p:nvSpPr>
          <p:cNvPr id="18" name="Title 1"/>
          <p:cNvSpPr txBox="1">
            <a:spLocks/>
          </p:cNvSpPr>
          <p:nvPr/>
        </p:nvSpPr>
        <p:spPr>
          <a:xfrm>
            <a:off x="416551" y="3354124"/>
            <a:ext cx="3821634" cy="240850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chemeClr val="bg1"/>
                </a:solidFill>
                <a:latin typeface="Arial"/>
                <a:cs typeface="Arial"/>
              </a:rPr>
              <a:t>Manual process from spreadsheets</a:t>
            </a:r>
          </a:p>
          <a:p>
            <a:endParaRPr lang="en-US" sz="1600" dirty="0">
              <a:solidFill>
                <a:schemeClr val="bg1"/>
              </a:solidFill>
              <a:latin typeface="Arial"/>
              <a:cs typeface="Arial"/>
            </a:endParaRPr>
          </a:p>
          <a:p>
            <a:pPr marL="182880" indent="-285750">
              <a:buFont typeface="Arial"/>
              <a:buChar char="•"/>
            </a:pPr>
            <a:r>
              <a:rPr lang="en-US" sz="1600" dirty="0">
                <a:solidFill>
                  <a:schemeClr val="bg1"/>
                </a:solidFill>
                <a:latin typeface="Arial"/>
                <a:cs typeface="Arial"/>
              </a:rPr>
              <a:t>Required to withdraw in Jan/May</a:t>
            </a:r>
            <a:br>
              <a:rPr lang="en-US" sz="1600" dirty="0">
                <a:solidFill>
                  <a:schemeClr val="bg1"/>
                </a:solidFill>
                <a:latin typeface="Arial"/>
                <a:cs typeface="Arial"/>
              </a:rPr>
            </a:br>
            <a:endParaRPr lang="en-US" sz="1600" dirty="0">
              <a:solidFill>
                <a:schemeClr val="bg1"/>
              </a:solidFill>
              <a:latin typeface="Arial"/>
              <a:cs typeface="Arial"/>
            </a:endParaRPr>
          </a:p>
          <a:p>
            <a:pPr marL="182880" indent="-285750">
              <a:buFont typeface="Arial"/>
              <a:buChar char="•"/>
            </a:pPr>
            <a:r>
              <a:rPr lang="en-US" sz="1600" dirty="0">
                <a:solidFill>
                  <a:schemeClr val="bg1"/>
                </a:solidFill>
                <a:latin typeface="Arial"/>
                <a:cs typeface="Arial"/>
              </a:rPr>
              <a:t>00 as Good Standing</a:t>
            </a:r>
            <a:br>
              <a:rPr lang="en-US" sz="1600" dirty="0">
                <a:solidFill>
                  <a:schemeClr val="bg1"/>
                </a:solidFill>
                <a:latin typeface="Arial"/>
                <a:cs typeface="Arial"/>
              </a:rPr>
            </a:br>
            <a:endParaRPr lang="en-US" sz="1600" dirty="0">
              <a:solidFill>
                <a:schemeClr val="bg1"/>
              </a:solidFill>
              <a:latin typeface="Arial"/>
              <a:cs typeface="Arial"/>
            </a:endParaRPr>
          </a:p>
          <a:p>
            <a:pPr marL="182880" indent="-285750">
              <a:buFont typeface="Arial"/>
              <a:buChar char="•"/>
            </a:pPr>
            <a:r>
              <a:rPr lang="en-US" sz="1600" dirty="0">
                <a:solidFill>
                  <a:schemeClr val="bg1"/>
                </a:solidFill>
                <a:latin typeface="Arial"/>
                <a:cs typeface="Arial"/>
              </a:rPr>
              <a:t>Term and Cum GPAs</a:t>
            </a:r>
          </a:p>
        </p:txBody>
      </p:sp>
      <p:sp>
        <p:nvSpPr>
          <p:cNvPr id="19" name="Title 1"/>
          <p:cNvSpPr txBox="1">
            <a:spLocks/>
          </p:cNvSpPr>
          <p:nvPr/>
        </p:nvSpPr>
        <p:spPr>
          <a:xfrm>
            <a:off x="5096212" y="3351787"/>
            <a:ext cx="3680625" cy="2410838"/>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chemeClr val="bg1"/>
                </a:solidFill>
                <a:latin typeface="Arial"/>
                <a:cs typeface="Arial"/>
              </a:rPr>
              <a:t>Rules in STVASTD</a:t>
            </a:r>
          </a:p>
          <a:p>
            <a:endParaRPr lang="en-US" sz="1600" dirty="0">
              <a:solidFill>
                <a:schemeClr val="bg1"/>
              </a:solidFill>
              <a:latin typeface="Arial"/>
              <a:cs typeface="Arial"/>
            </a:endParaRPr>
          </a:p>
          <a:p>
            <a:pPr marL="182880" indent="-285750">
              <a:buFont typeface="Arial"/>
              <a:buChar char="•"/>
            </a:pPr>
            <a:r>
              <a:rPr lang="en-US" sz="1600" dirty="0">
                <a:solidFill>
                  <a:schemeClr val="bg1"/>
                </a:solidFill>
                <a:latin typeface="Arial"/>
                <a:cs typeface="Arial"/>
              </a:rPr>
              <a:t>Only required to withdraw in May</a:t>
            </a:r>
            <a:br>
              <a:rPr lang="en-US" sz="1600" dirty="0">
                <a:solidFill>
                  <a:schemeClr val="bg1"/>
                </a:solidFill>
                <a:latin typeface="Arial"/>
                <a:cs typeface="Arial"/>
              </a:rPr>
            </a:br>
            <a:endParaRPr lang="en-US" sz="1600" dirty="0">
              <a:solidFill>
                <a:schemeClr val="bg1"/>
              </a:solidFill>
              <a:latin typeface="Arial"/>
              <a:cs typeface="Arial"/>
            </a:endParaRPr>
          </a:p>
          <a:p>
            <a:pPr marL="182880" indent="-285750">
              <a:buFont typeface="Arial"/>
              <a:buChar char="•"/>
            </a:pPr>
            <a:r>
              <a:rPr lang="en-US" sz="1600" dirty="0">
                <a:solidFill>
                  <a:schemeClr val="bg1"/>
                </a:solidFill>
                <a:latin typeface="Arial"/>
                <a:cs typeface="Arial"/>
              </a:rPr>
              <a:t>Changed rules each term to match withdrawal rules</a:t>
            </a:r>
            <a:br>
              <a:rPr lang="en-US" sz="1600" dirty="0">
                <a:solidFill>
                  <a:schemeClr val="bg1"/>
                </a:solidFill>
                <a:latin typeface="Arial"/>
                <a:cs typeface="Arial"/>
              </a:rPr>
            </a:br>
            <a:endParaRPr lang="en-US" sz="1600" dirty="0">
              <a:solidFill>
                <a:schemeClr val="bg1"/>
              </a:solidFill>
              <a:latin typeface="Arial"/>
              <a:cs typeface="Arial"/>
            </a:endParaRPr>
          </a:p>
          <a:p>
            <a:pPr marL="182880" indent="-285750">
              <a:buFont typeface="Arial" panose="020B0604020202020204" pitchFamily="34" charset="0"/>
              <a:buChar char="•"/>
            </a:pPr>
            <a:r>
              <a:rPr lang="en-US" sz="1600" dirty="0">
                <a:solidFill>
                  <a:schemeClr val="bg1"/>
                </a:solidFill>
                <a:latin typeface="Arial"/>
                <a:cs typeface="Arial"/>
              </a:rPr>
              <a:t>Used Unassessed code to move from 00</a:t>
            </a:r>
            <a:br>
              <a:rPr lang="en-US" sz="1600" dirty="0">
                <a:solidFill>
                  <a:schemeClr val="bg1"/>
                </a:solidFill>
                <a:latin typeface="Arial"/>
                <a:cs typeface="Arial"/>
              </a:rPr>
            </a:br>
            <a:endParaRPr lang="en-US" sz="1600" dirty="0">
              <a:solidFill>
                <a:schemeClr val="bg1"/>
              </a:solidFill>
              <a:latin typeface="Arial"/>
              <a:cs typeface="Arial"/>
            </a:endParaRPr>
          </a:p>
          <a:p>
            <a:pPr marL="182880" indent="-285750">
              <a:buFont typeface="Arial"/>
              <a:buChar char="•"/>
            </a:pPr>
            <a:r>
              <a:rPr lang="en-US" sz="1600" dirty="0">
                <a:solidFill>
                  <a:schemeClr val="bg1"/>
                </a:solidFill>
                <a:latin typeface="Arial"/>
                <a:cs typeface="Arial"/>
              </a:rPr>
              <a:t>Cleaned up old codes</a:t>
            </a:r>
            <a:br>
              <a:rPr lang="en-US" sz="1600" dirty="0">
                <a:solidFill>
                  <a:schemeClr val="bg1"/>
                </a:solidFill>
                <a:latin typeface="Arial"/>
                <a:cs typeface="Arial"/>
              </a:rPr>
            </a:br>
            <a:r>
              <a:rPr lang="en-US" sz="1600" dirty="0">
                <a:solidFill>
                  <a:schemeClr val="bg1"/>
                </a:solidFill>
                <a:latin typeface="Arial"/>
                <a:cs typeface="Arial"/>
              </a:rPr>
              <a:t/>
            </a:r>
            <a:br>
              <a:rPr lang="en-US" sz="1600" dirty="0">
                <a:solidFill>
                  <a:schemeClr val="bg1"/>
                </a:solidFill>
                <a:latin typeface="Arial"/>
                <a:cs typeface="Arial"/>
              </a:rPr>
            </a:br>
            <a:endParaRPr lang="en-US" sz="1600" dirty="0">
              <a:solidFill>
                <a:schemeClr val="bg1"/>
              </a:solidFill>
              <a:latin typeface="Arial"/>
              <a:cs typeface="Arial"/>
            </a:endParaRPr>
          </a:p>
        </p:txBody>
      </p:sp>
      <p:sp>
        <p:nvSpPr>
          <p:cNvPr id="3" name="TextBox 2"/>
          <p:cNvSpPr txBox="1"/>
          <p:nvPr/>
        </p:nvSpPr>
        <p:spPr>
          <a:xfrm>
            <a:off x="276225" y="2783462"/>
            <a:ext cx="4028298" cy="461665"/>
          </a:xfrm>
          <a:prstGeom prst="rect">
            <a:avLst/>
          </a:prstGeom>
          <a:noFill/>
        </p:spPr>
        <p:txBody>
          <a:bodyPr wrap="square" rtlCol="0">
            <a:spAutoFit/>
          </a:bodyPr>
          <a:lstStyle/>
          <a:p>
            <a:pPr algn="ctr"/>
            <a:r>
              <a:rPr lang="en-US" sz="2400" dirty="0">
                <a:solidFill>
                  <a:schemeClr val="bg1"/>
                </a:solidFill>
                <a:latin typeface="Arial"/>
                <a:cs typeface="Arial"/>
              </a:rPr>
              <a:t>Prior to Fall 2015</a:t>
            </a:r>
          </a:p>
        </p:txBody>
      </p:sp>
      <p:sp>
        <p:nvSpPr>
          <p:cNvPr id="21" name="TextBox 20"/>
          <p:cNvSpPr txBox="1"/>
          <p:nvPr/>
        </p:nvSpPr>
        <p:spPr>
          <a:xfrm>
            <a:off x="5162550" y="2781125"/>
            <a:ext cx="3595892" cy="461665"/>
          </a:xfrm>
          <a:prstGeom prst="rect">
            <a:avLst/>
          </a:prstGeom>
          <a:noFill/>
        </p:spPr>
        <p:txBody>
          <a:bodyPr wrap="square" rtlCol="0">
            <a:spAutoFit/>
          </a:bodyPr>
          <a:lstStyle/>
          <a:p>
            <a:pPr algn="ctr"/>
            <a:r>
              <a:rPr lang="en-US" sz="2400" dirty="0">
                <a:solidFill>
                  <a:schemeClr val="bg1"/>
                </a:solidFill>
                <a:latin typeface="Arial"/>
                <a:cs typeface="Arial"/>
              </a:rPr>
              <a:t>Fall 2015</a:t>
            </a:r>
          </a:p>
        </p:txBody>
      </p:sp>
      <p:pic>
        <p:nvPicPr>
          <p:cNvPr id="16" name="Picture 15" descr="Logo_Ta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4594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7" grpId="0" animBg="1"/>
      <p:bldP spid="18" grpId="0"/>
      <p:bldP spid="19" grpId="0"/>
      <p:bldP spid="3"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FFFFFF"/>
                </a:solidFill>
              </a:rPr>
              <a:t>13</a:t>
            </a:fld>
            <a:endParaRPr lang="en-US" dirty="0">
              <a:solidFill>
                <a:srgbClr val="FFFFFF"/>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chemeClr val="bg1"/>
                </a:solidFill>
                <a:latin typeface="Arial"/>
                <a:cs typeface="Arial"/>
              </a:rPr>
              <a:t>WARUCC</a:t>
            </a:r>
            <a:r>
              <a:rPr lang="en-US" sz="1100" dirty="0">
                <a:solidFill>
                  <a:schemeClr val="bg1"/>
                </a:solidFill>
                <a:latin typeface="Arial"/>
                <a:cs typeface="Arial"/>
              </a:rPr>
              <a:t>, Calgary AB | JUNE 2017</a:t>
            </a:r>
          </a:p>
        </p:txBody>
      </p:sp>
      <p:sp>
        <p:nvSpPr>
          <p:cNvPr id="10" name="Title 1"/>
          <p:cNvSpPr txBox="1">
            <a:spLocks/>
          </p:cNvSpPr>
          <p:nvPr/>
        </p:nvSpPr>
        <p:spPr>
          <a:xfrm>
            <a:off x="367163" y="916883"/>
            <a:ext cx="8409674" cy="79126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a:cs typeface="Arial"/>
              </a:rPr>
              <a:t>Words of Wisdom</a:t>
            </a:r>
          </a:p>
          <a:p>
            <a:pPr algn="l"/>
            <a:endParaRPr lang="en-US" sz="3200" dirty="0">
              <a:solidFill>
                <a:srgbClr val="004343"/>
              </a:solidFill>
              <a:latin typeface="Arial"/>
              <a:cs typeface="Arial"/>
            </a:endParaRPr>
          </a:p>
        </p:txBody>
      </p:sp>
      <p:sp>
        <p:nvSpPr>
          <p:cNvPr id="12" name="Title 1"/>
          <p:cNvSpPr txBox="1">
            <a:spLocks/>
          </p:cNvSpPr>
          <p:nvPr/>
        </p:nvSpPr>
        <p:spPr>
          <a:xfrm>
            <a:off x="1676401" y="2790825"/>
            <a:ext cx="5781674" cy="298132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rPr>
              <a:t>“Making the simple complicated is commonplace; making the complicated simple, awesomely simple, that's creativity.” </a:t>
            </a:r>
          </a:p>
          <a:p>
            <a:pPr algn="r"/>
            <a:r>
              <a:rPr lang="en-US" sz="2400" dirty="0">
                <a:solidFill>
                  <a:schemeClr val="bg1"/>
                </a:solidFill>
              </a:rPr>
              <a:t>- Charles Mingus</a:t>
            </a:r>
            <a:endParaRPr lang="en-US" sz="2800" dirty="0">
              <a:solidFill>
                <a:schemeClr val="bg1"/>
              </a:solidFill>
              <a:latin typeface="Arial"/>
              <a:cs typeface="Arial"/>
            </a:endParaRPr>
          </a:p>
          <a:p>
            <a:pPr algn="l"/>
            <a:endParaRPr lang="en-US" sz="3200" dirty="0">
              <a:solidFill>
                <a:srgbClr val="004343"/>
              </a:solidFill>
              <a:latin typeface="Arial"/>
              <a:cs typeface="Arial"/>
            </a:endParaRP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3972651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3E52"/>
                </a:solidFill>
              </a:rPr>
              <a:t>14</a:t>
            </a:fld>
            <a:endParaRPr lang="en-US" dirty="0">
              <a:solidFill>
                <a:srgbClr val="003E52"/>
              </a:solidFill>
            </a:endParaRPr>
          </a:p>
        </p:txBody>
      </p:sp>
      <p:sp>
        <p:nvSpPr>
          <p:cNvPr id="3" name="Title 1"/>
          <p:cNvSpPr txBox="1">
            <a:spLocks/>
          </p:cNvSpPr>
          <p:nvPr/>
        </p:nvSpPr>
        <p:spPr>
          <a:xfrm>
            <a:off x="1414165" y="2498273"/>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The New Policy:</a:t>
            </a:r>
          </a:p>
        </p:txBody>
      </p:sp>
      <p:sp>
        <p:nvSpPr>
          <p:cNvPr id="4" name="Subtitle 2"/>
          <p:cNvSpPr txBox="1">
            <a:spLocks/>
          </p:cNvSpPr>
          <p:nvPr/>
        </p:nvSpPr>
        <p:spPr>
          <a:xfrm>
            <a:off x="1414164" y="2971023"/>
            <a:ext cx="5253008" cy="175260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New Academic Standing Codes and Procedures</a:t>
            </a:r>
          </a:p>
        </p:txBody>
      </p:sp>
      <p:sp>
        <p:nvSpPr>
          <p:cNvPr id="7" name="Footer Placeholder 6"/>
          <p:cNvSpPr>
            <a:spLocks noGrp="1"/>
          </p:cNvSpPr>
          <p:nvPr>
            <p:ph type="ftr" sz="quarter" idx="11"/>
          </p:nvPr>
        </p:nvSpPr>
        <p:spPr>
          <a:xfrm>
            <a:off x="45720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121348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FFFFFF"/>
                </a:solidFill>
              </a:rPr>
              <a:t>15</a:t>
            </a:fld>
            <a:endParaRPr lang="en-US" dirty="0">
              <a:solidFill>
                <a:srgbClr val="FFFFFF"/>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chemeClr val="bg1"/>
                </a:solidFill>
                <a:latin typeface="Arial"/>
                <a:cs typeface="Arial"/>
              </a:rPr>
              <a:t>WARUCC</a:t>
            </a:r>
            <a:r>
              <a:rPr lang="en-US" sz="1100" dirty="0">
                <a:solidFill>
                  <a:schemeClr val="bg1"/>
                </a:solidFill>
                <a:latin typeface="Arial"/>
                <a:cs typeface="Arial"/>
              </a:rPr>
              <a:t>, Calgary AB | JUNE 2017</a:t>
            </a:r>
          </a:p>
        </p:txBody>
      </p:sp>
      <p:sp>
        <p:nvSpPr>
          <p:cNvPr id="10" name="Title 1"/>
          <p:cNvSpPr txBox="1">
            <a:spLocks/>
          </p:cNvSpPr>
          <p:nvPr/>
        </p:nvSpPr>
        <p:spPr>
          <a:xfrm>
            <a:off x="367163" y="916883"/>
            <a:ext cx="8409674" cy="79126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a:cs typeface="Arial"/>
              </a:rPr>
              <a:t>New policy highlights?</a:t>
            </a:r>
          </a:p>
          <a:p>
            <a:pPr algn="l"/>
            <a:endParaRPr lang="en-US" sz="3200" dirty="0">
              <a:solidFill>
                <a:srgbClr val="004343"/>
              </a:solidFill>
              <a:latin typeface="Arial"/>
              <a:cs typeface="Arial"/>
            </a:endParaRPr>
          </a:p>
        </p:txBody>
      </p:sp>
      <p:sp>
        <p:nvSpPr>
          <p:cNvPr id="12" name="Title 1"/>
          <p:cNvSpPr txBox="1">
            <a:spLocks/>
          </p:cNvSpPr>
          <p:nvPr/>
        </p:nvSpPr>
        <p:spPr>
          <a:xfrm>
            <a:off x="1009650" y="1962779"/>
            <a:ext cx="7038975" cy="4114171"/>
          </a:xfrm>
          <a:prstGeom prst="rect">
            <a:avLst/>
          </a:prstGeom>
        </p:spPr>
        <p:txBody>
          <a:bodyP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a:buChar char="•"/>
            </a:pPr>
            <a:r>
              <a:rPr lang="en-US" sz="4000" dirty="0" err="1">
                <a:solidFill>
                  <a:schemeClr val="bg1"/>
                </a:solidFill>
                <a:latin typeface="Arial"/>
                <a:cs typeface="Arial"/>
              </a:rPr>
              <a:t>cumGPA</a:t>
            </a:r>
            <a:r>
              <a:rPr lang="en-US" sz="4000" dirty="0">
                <a:solidFill>
                  <a:schemeClr val="bg1"/>
                </a:solidFill>
                <a:latin typeface="Arial"/>
                <a:cs typeface="Arial"/>
              </a:rPr>
              <a:t> calculated on all attempted TRU UG courses</a:t>
            </a:r>
            <a:br>
              <a:rPr lang="en-US" sz="4000" dirty="0">
                <a:solidFill>
                  <a:schemeClr val="bg1"/>
                </a:solidFill>
                <a:latin typeface="Arial"/>
                <a:cs typeface="Arial"/>
              </a:rPr>
            </a:br>
            <a:endParaRPr lang="en-US" sz="4000" dirty="0">
              <a:solidFill>
                <a:schemeClr val="bg1"/>
              </a:solidFill>
              <a:latin typeface="Arial"/>
              <a:cs typeface="Arial"/>
            </a:endParaRPr>
          </a:p>
          <a:p>
            <a:pPr marL="457200" indent="-457200" algn="l">
              <a:buFont typeface="Arial"/>
              <a:buChar char="•"/>
            </a:pPr>
            <a:r>
              <a:rPr lang="en-US" sz="4000" dirty="0" err="1">
                <a:solidFill>
                  <a:schemeClr val="bg1"/>
                </a:solidFill>
                <a:latin typeface="Arial"/>
                <a:cs typeface="Arial"/>
              </a:rPr>
              <a:t>cumGPA</a:t>
            </a:r>
            <a:r>
              <a:rPr lang="en-US" sz="4000" dirty="0">
                <a:solidFill>
                  <a:schemeClr val="bg1"/>
                </a:solidFill>
                <a:latin typeface="Arial"/>
                <a:cs typeface="Arial"/>
              </a:rPr>
              <a:t> of 1.67 undergraduate studies</a:t>
            </a:r>
            <a:br>
              <a:rPr lang="en-US" sz="4000" dirty="0">
                <a:solidFill>
                  <a:schemeClr val="bg1"/>
                </a:solidFill>
                <a:latin typeface="Arial"/>
                <a:cs typeface="Arial"/>
              </a:rPr>
            </a:br>
            <a:endParaRPr lang="en-US" sz="4000" dirty="0">
              <a:solidFill>
                <a:schemeClr val="bg1"/>
              </a:solidFill>
              <a:latin typeface="Arial"/>
              <a:cs typeface="Arial"/>
            </a:endParaRPr>
          </a:p>
          <a:p>
            <a:pPr marL="457200" indent="-457200" algn="l">
              <a:buFont typeface="Arial"/>
              <a:buChar char="•"/>
            </a:pPr>
            <a:r>
              <a:rPr lang="en-US" sz="4000" dirty="0">
                <a:solidFill>
                  <a:schemeClr val="bg1"/>
                </a:solidFill>
                <a:latin typeface="Arial"/>
                <a:cs typeface="Arial"/>
              </a:rPr>
              <a:t>No assessment until after 24 credits</a:t>
            </a:r>
            <a:br>
              <a:rPr lang="en-US" sz="4000" dirty="0">
                <a:solidFill>
                  <a:schemeClr val="bg1"/>
                </a:solidFill>
                <a:latin typeface="Arial"/>
                <a:cs typeface="Arial"/>
              </a:rPr>
            </a:br>
            <a:endParaRPr lang="en-US" sz="4000" dirty="0">
              <a:solidFill>
                <a:schemeClr val="bg1"/>
              </a:solidFill>
              <a:latin typeface="Arial"/>
              <a:cs typeface="Arial"/>
            </a:endParaRPr>
          </a:p>
          <a:p>
            <a:pPr marL="457200" indent="-457200" algn="l">
              <a:buFont typeface="Arial"/>
              <a:buChar char="•"/>
            </a:pPr>
            <a:r>
              <a:rPr lang="en-US" sz="4000" dirty="0">
                <a:solidFill>
                  <a:schemeClr val="bg1"/>
                </a:solidFill>
                <a:latin typeface="Arial"/>
                <a:cs typeface="Arial"/>
              </a:rPr>
              <a:t>Assessed on an ongoing basis</a:t>
            </a:r>
            <a:br>
              <a:rPr lang="en-US" sz="4000" dirty="0">
                <a:solidFill>
                  <a:schemeClr val="bg1"/>
                </a:solidFill>
                <a:latin typeface="Arial"/>
                <a:cs typeface="Arial"/>
              </a:rPr>
            </a:br>
            <a:endParaRPr lang="en-US" sz="4000" dirty="0">
              <a:solidFill>
                <a:schemeClr val="bg1"/>
              </a:solidFill>
              <a:latin typeface="Arial"/>
              <a:cs typeface="Arial"/>
            </a:endParaRPr>
          </a:p>
          <a:p>
            <a:pPr marL="457200" indent="-457200" algn="l">
              <a:buFont typeface="Arial"/>
              <a:buChar char="•"/>
            </a:pPr>
            <a:r>
              <a:rPr lang="en-US" sz="4000" dirty="0">
                <a:solidFill>
                  <a:schemeClr val="bg1"/>
                </a:solidFill>
                <a:latin typeface="Arial"/>
                <a:cs typeface="Arial"/>
              </a:rPr>
              <a:t>After attempting an additional 24 credit, and have not shown significant improvement, will be required to withdraw.</a:t>
            </a:r>
            <a:r>
              <a:rPr lang="en-US" dirty="0"/>
              <a:t> </a:t>
            </a:r>
            <a:endParaRPr lang="en-US" sz="2800" dirty="0">
              <a:solidFill>
                <a:schemeClr val="bg1"/>
              </a:solidFill>
              <a:latin typeface="Arial"/>
              <a:cs typeface="Arial"/>
            </a:endParaRPr>
          </a:p>
          <a:p>
            <a:pPr algn="l"/>
            <a:endParaRPr lang="en-US" sz="3200" dirty="0">
              <a:solidFill>
                <a:srgbClr val="004343"/>
              </a:solidFill>
              <a:latin typeface="Arial"/>
              <a:cs typeface="Arial"/>
            </a:endParaRP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262034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t>16</a:t>
            </a:fld>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874"/>
            <a:ext cx="9171295" cy="6883398"/>
          </a:xfrm>
          <a:prstGeom prst="rect">
            <a:avLst/>
          </a:prstGeom>
        </p:spPr>
      </p:pic>
      <p:sp>
        <p:nvSpPr>
          <p:cNvPr id="4" name="Rectangle 3"/>
          <p:cNvSpPr/>
          <p:nvPr/>
        </p:nvSpPr>
        <p:spPr>
          <a:xfrm>
            <a:off x="271382" y="2026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52"/>
              </a:solidFill>
            </a:endParaRPr>
          </a:p>
        </p:txBody>
      </p:sp>
      <p:sp>
        <p:nvSpPr>
          <p:cNvPr id="5" name="Footer Placeholder 6"/>
          <p:cNvSpPr>
            <a:spLocks noGrp="1"/>
          </p:cNvSpPr>
          <p:nvPr>
            <p:ph type="ftr" sz="quarter" idx="11"/>
          </p:nvPr>
        </p:nvSpPr>
        <p:spPr>
          <a:xfrm>
            <a:off x="512265" y="6097825"/>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sp>
        <p:nvSpPr>
          <p:cNvPr id="6" name="Rectangle 5"/>
          <p:cNvSpPr/>
          <p:nvPr/>
        </p:nvSpPr>
        <p:spPr>
          <a:xfrm>
            <a:off x="597990" y="1836210"/>
            <a:ext cx="4483100" cy="3816429"/>
          </a:xfrm>
          <a:prstGeom prst="rect">
            <a:avLst/>
          </a:prstGeom>
        </p:spPr>
        <p:txBody>
          <a:bodyPr wrap="square">
            <a:spAutoFit/>
          </a:bodyPr>
          <a:lstStyle/>
          <a:p>
            <a:pPr marL="285750" indent="-285750">
              <a:buFont typeface="Arial"/>
              <a:buChar char="•"/>
            </a:pPr>
            <a:r>
              <a:rPr lang="en-US" sz="2200" dirty="0"/>
              <a:t>00 should never be used for Good Standing</a:t>
            </a:r>
          </a:p>
          <a:p>
            <a:pPr marL="285750" indent="-285750">
              <a:buFont typeface="Arial"/>
              <a:buChar char="•"/>
            </a:pPr>
            <a:r>
              <a:rPr lang="en-US" sz="2200" dirty="0">
                <a:solidFill>
                  <a:srgbClr val="003E52"/>
                </a:solidFill>
                <a:latin typeface="Arial"/>
                <a:cs typeface="Arial"/>
              </a:rPr>
              <a:t>Academic Standing and Dean’s List run together</a:t>
            </a:r>
          </a:p>
          <a:p>
            <a:pPr marL="285750" indent="-285750">
              <a:buFont typeface="Arial"/>
              <a:buChar char="•"/>
            </a:pPr>
            <a:r>
              <a:rPr lang="en-US" sz="2200" dirty="0">
                <a:solidFill>
                  <a:srgbClr val="003E52"/>
                </a:solidFill>
                <a:latin typeface="Arial"/>
                <a:cs typeface="Arial"/>
              </a:rPr>
              <a:t>Careful consideration to type of hours – attempted, earned, GPA, etc.</a:t>
            </a:r>
          </a:p>
          <a:p>
            <a:pPr marL="285750" indent="-285750">
              <a:buFont typeface="Arial"/>
              <a:buChar char="•"/>
            </a:pPr>
            <a:r>
              <a:rPr lang="en-US" sz="2200" dirty="0">
                <a:solidFill>
                  <a:srgbClr val="003E52"/>
                </a:solidFill>
                <a:latin typeface="Arial"/>
                <a:cs typeface="Arial"/>
              </a:rPr>
              <a:t>To exclude no credit programs, use a minimum of 1 credit to evaluate</a:t>
            </a:r>
          </a:p>
          <a:p>
            <a:pPr marL="285750" indent="-285750">
              <a:buFont typeface="Arial"/>
              <a:buChar char="•"/>
            </a:pPr>
            <a:r>
              <a:rPr lang="en-US" sz="2200" dirty="0">
                <a:solidFill>
                  <a:srgbClr val="003E52"/>
                </a:solidFill>
                <a:latin typeface="Arial"/>
                <a:cs typeface="Arial"/>
              </a:rPr>
              <a:t>Track cyclers</a:t>
            </a:r>
          </a:p>
        </p:txBody>
      </p:sp>
      <p:sp>
        <p:nvSpPr>
          <p:cNvPr id="8" name="Title 1"/>
          <p:cNvSpPr txBox="1">
            <a:spLocks/>
          </p:cNvSpPr>
          <p:nvPr/>
        </p:nvSpPr>
        <p:spPr>
          <a:xfrm>
            <a:off x="512265" y="374432"/>
            <a:ext cx="5364372" cy="14628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003E52"/>
                </a:solidFill>
                <a:latin typeface="Arial"/>
                <a:cs typeface="Arial"/>
              </a:rPr>
              <a:t>Learned at </a:t>
            </a:r>
            <a:r>
              <a:rPr lang="en-US" sz="4000" dirty="0" err="1">
                <a:solidFill>
                  <a:srgbClr val="003E52"/>
                </a:solidFill>
                <a:latin typeface="Arial"/>
                <a:cs typeface="Arial"/>
              </a:rPr>
              <a:t>Elive</a:t>
            </a:r>
            <a:r>
              <a:rPr lang="en-US" sz="4000" dirty="0">
                <a:solidFill>
                  <a:srgbClr val="003E52"/>
                </a:solidFill>
                <a:latin typeface="Arial"/>
                <a:cs typeface="Arial"/>
              </a:rPr>
              <a:t>!</a:t>
            </a:r>
          </a:p>
          <a:p>
            <a:pPr algn="l"/>
            <a:r>
              <a:rPr lang="en-US" sz="2400" dirty="0">
                <a:solidFill>
                  <a:schemeClr val="bg1"/>
                </a:solidFill>
                <a:latin typeface="Arial"/>
                <a:cs typeface="Arial"/>
              </a:rPr>
              <a:t>Do and Don’t of AS rules</a:t>
            </a:r>
          </a:p>
          <a:p>
            <a:pPr algn="l"/>
            <a:endParaRPr lang="en-US" sz="3200" dirty="0">
              <a:solidFill>
                <a:srgbClr val="004343"/>
              </a:solidFill>
              <a:latin typeface="Arial"/>
              <a:cs typeface="Arial"/>
            </a:endParaRPr>
          </a:p>
        </p:txBody>
      </p:sp>
      <p:pic>
        <p:nvPicPr>
          <p:cNvPr id="10" name="Picture 9" descr="Logo_Ta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1976628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Student Withdrawals</a:t>
            </a:r>
          </a:p>
        </p:txBody>
      </p:sp>
      <p:sp>
        <p:nvSpPr>
          <p:cNvPr id="3" name="Slide Number Placeholder 2"/>
          <p:cNvSpPr>
            <a:spLocks noGrp="1"/>
          </p:cNvSpPr>
          <p:nvPr>
            <p:ph type="sldNum" sz="quarter" idx="12"/>
          </p:nvPr>
        </p:nvSpPr>
        <p:spPr/>
        <p:txBody>
          <a:bodyPr/>
          <a:lstStyle/>
          <a:p>
            <a:fld id="{6C83AD24-A14A-414C-827F-9358C22D8708}" type="slidenum">
              <a:rPr lang="en-US" smtClean="0"/>
              <a:t>17</a:t>
            </a:fld>
            <a:endParaRPr lang="en-US"/>
          </a:p>
        </p:txBody>
      </p:sp>
      <p:pic>
        <p:nvPicPr>
          <p:cNvPr id="4" name="Picture 3"/>
          <p:cNvPicPr>
            <a:picLocks noChangeAspect="1"/>
          </p:cNvPicPr>
          <p:nvPr/>
        </p:nvPicPr>
        <p:blipFill>
          <a:blip r:embed="rId2"/>
          <a:stretch>
            <a:fillRect/>
          </a:stretch>
        </p:blipFill>
        <p:spPr>
          <a:xfrm>
            <a:off x="223837" y="1328737"/>
            <a:ext cx="8696325" cy="4695825"/>
          </a:xfrm>
          <a:prstGeom prst="rect">
            <a:avLst/>
          </a:prstGeom>
        </p:spPr>
      </p:pic>
      <p:sp>
        <p:nvSpPr>
          <p:cNvPr id="7" name="Rectangle 6"/>
          <p:cNvSpPr/>
          <p:nvPr/>
        </p:nvSpPr>
        <p:spPr>
          <a:xfrm>
            <a:off x="293043" y="6277302"/>
            <a:ext cx="2451312" cy="261610"/>
          </a:xfrm>
          <a:prstGeom prst="rect">
            <a:avLst/>
          </a:prstGeom>
        </p:spPr>
        <p:txBody>
          <a:bodyPr wrap="none">
            <a:spAutoFit/>
          </a:bodyPr>
          <a:lstStyle/>
          <a:p>
            <a:pPr lvl="0"/>
            <a:r>
              <a:rPr lang="en-US" sz="1100" dirty="0">
                <a:solidFill>
                  <a:srgbClr val="003E52"/>
                </a:solidFill>
                <a:latin typeface="Arial"/>
                <a:cs typeface="Arial"/>
              </a:rPr>
              <a:t>WARUCC, Calgary AB | JUNE 2017</a:t>
            </a:r>
            <a:endParaRPr lang="en-US" sz="1100" dirty="0">
              <a:solidFill>
                <a:srgbClr val="003E52"/>
              </a:solidFill>
              <a:latin typeface="Arial"/>
              <a:cs typeface="Arial"/>
            </a:endParaRPr>
          </a:p>
        </p:txBody>
      </p:sp>
    </p:spTree>
    <p:extLst>
      <p:ext uri="{BB962C8B-B14F-4D97-AF65-F5344CB8AC3E}">
        <p14:creationId xmlns:p14="http://schemas.microsoft.com/office/powerpoint/2010/main" val="91039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67163" y="2323931"/>
            <a:ext cx="2766562" cy="3307297"/>
          </a:xfrm>
          <a:prstGeom prst="rect">
            <a:avLst/>
          </a:prstGeom>
          <a:solidFill>
            <a:srgbClr val="F8F5E5"/>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52"/>
              </a:solidFill>
            </a:endParaRPr>
          </a:p>
        </p:txBody>
      </p:sp>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18</a:t>
            </a:fld>
            <a:endParaRPr lang="en-US" dirty="0">
              <a:solidFill>
                <a:srgbClr val="004343"/>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rgbClr val="004343"/>
                </a:solidFill>
                <a:latin typeface="Arial"/>
                <a:cs typeface="Arial"/>
              </a:rPr>
              <a:t>WARUCC</a:t>
            </a:r>
            <a:r>
              <a:rPr lang="en-US" sz="1100" dirty="0">
                <a:solidFill>
                  <a:srgbClr val="004343"/>
                </a:solidFill>
                <a:latin typeface="Arial"/>
                <a:cs typeface="Arial"/>
              </a:rPr>
              <a:t>, Calgary AB | JUNE 2017</a:t>
            </a:r>
          </a:p>
        </p:txBody>
      </p:sp>
      <p:sp>
        <p:nvSpPr>
          <p:cNvPr id="9" name="Title 1"/>
          <p:cNvSpPr txBox="1">
            <a:spLocks/>
          </p:cNvSpPr>
          <p:nvPr/>
        </p:nvSpPr>
        <p:spPr>
          <a:xfrm>
            <a:off x="367163" y="916883"/>
            <a:ext cx="8409674" cy="79126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003E52"/>
                </a:solidFill>
                <a:latin typeface="Arial"/>
                <a:cs typeface="Arial"/>
              </a:rPr>
              <a:t>Revisited Academic Standing Codes</a:t>
            </a:r>
          </a:p>
          <a:p>
            <a:pPr algn="l"/>
            <a:endParaRPr lang="en-US" sz="3200" dirty="0">
              <a:solidFill>
                <a:srgbClr val="004343"/>
              </a:solidFill>
              <a:latin typeface="Arial"/>
              <a:cs typeface="Arial"/>
            </a:endParaRPr>
          </a:p>
        </p:txBody>
      </p:sp>
      <p:sp>
        <p:nvSpPr>
          <p:cNvPr id="10" name="Title 1"/>
          <p:cNvSpPr txBox="1">
            <a:spLocks/>
          </p:cNvSpPr>
          <p:nvPr/>
        </p:nvSpPr>
        <p:spPr>
          <a:xfrm>
            <a:off x="467360" y="1532662"/>
            <a:ext cx="8409674" cy="38946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003E52"/>
                </a:solidFill>
                <a:latin typeface="Arial"/>
                <a:cs typeface="Arial"/>
              </a:rPr>
              <a:t>Policy was revised and so results of new policy need to be tracked</a:t>
            </a:r>
          </a:p>
        </p:txBody>
      </p:sp>
      <p:sp>
        <p:nvSpPr>
          <p:cNvPr id="20" name="Title 1"/>
          <p:cNvSpPr txBox="1">
            <a:spLocks/>
          </p:cNvSpPr>
          <p:nvPr/>
        </p:nvSpPr>
        <p:spPr>
          <a:xfrm>
            <a:off x="367163" y="3107651"/>
            <a:ext cx="2689487" cy="265555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003E52"/>
                </a:solidFill>
                <a:latin typeface="Arial"/>
                <a:cs typeface="Arial"/>
              </a:rPr>
              <a:t>Revised rules in STVASTD</a:t>
            </a:r>
          </a:p>
          <a:p>
            <a:endParaRPr lang="en-US" sz="1600" dirty="0">
              <a:solidFill>
                <a:srgbClr val="003E52"/>
              </a:solidFill>
              <a:latin typeface="Arial"/>
              <a:cs typeface="Arial"/>
            </a:endParaRPr>
          </a:p>
          <a:p>
            <a:pPr marL="285750" indent="-285750">
              <a:buFont typeface="Arial"/>
              <a:buChar char="•"/>
            </a:pPr>
            <a:r>
              <a:rPr lang="en-US" sz="1600" dirty="0">
                <a:solidFill>
                  <a:srgbClr val="003E52"/>
                </a:solidFill>
                <a:latin typeface="Arial"/>
                <a:cs typeface="Arial"/>
              </a:rPr>
              <a:t>Early Alert introduced</a:t>
            </a:r>
          </a:p>
          <a:p>
            <a:pPr marL="285750" indent="-285750">
              <a:buFont typeface="Arial"/>
              <a:buChar char="•"/>
            </a:pPr>
            <a:endParaRPr lang="en-US" sz="1600" dirty="0">
              <a:solidFill>
                <a:srgbClr val="003E52"/>
              </a:solidFill>
              <a:latin typeface="Arial"/>
              <a:cs typeface="Arial"/>
            </a:endParaRPr>
          </a:p>
          <a:p>
            <a:pPr marL="285750" indent="-285750">
              <a:buFont typeface="Arial"/>
              <a:buChar char="•"/>
            </a:pPr>
            <a:r>
              <a:rPr lang="en-US" sz="1600" dirty="0">
                <a:solidFill>
                  <a:srgbClr val="003E52"/>
                </a:solidFill>
                <a:latin typeface="Arial"/>
                <a:cs typeface="Arial"/>
              </a:rPr>
              <a:t>Cycles through GS, PB, Withdraw, Reenter</a:t>
            </a:r>
          </a:p>
          <a:p>
            <a:endParaRPr lang="en-US" sz="1600" dirty="0">
              <a:solidFill>
                <a:srgbClr val="003E52"/>
              </a:solidFill>
              <a:latin typeface="Arial"/>
              <a:cs typeface="Arial"/>
            </a:endParaRPr>
          </a:p>
          <a:p>
            <a:pPr marL="285750" indent="-285750">
              <a:buFont typeface="Arial"/>
              <a:buChar char="•"/>
            </a:pPr>
            <a:r>
              <a:rPr lang="en-US" sz="1600" dirty="0">
                <a:solidFill>
                  <a:srgbClr val="003E52"/>
                </a:solidFill>
                <a:latin typeface="Arial"/>
                <a:cs typeface="Arial"/>
              </a:rPr>
              <a:t>Rules on </a:t>
            </a:r>
            <a:r>
              <a:rPr lang="en-US" sz="1600" dirty="0" err="1">
                <a:solidFill>
                  <a:srgbClr val="003E52"/>
                </a:solidFill>
                <a:latin typeface="Arial"/>
                <a:cs typeface="Arial"/>
              </a:rPr>
              <a:t>cumGPA</a:t>
            </a:r>
            <a:endParaRPr lang="en-US" sz="1600" dirty="0">
              <a:solidFill>
                <a:srgbClr val="003E52"/>
              </a:solidFill>
              <a:latin typeface="Arial"/>
              <a:cs typeface="Arial"/>
            </a:endParaRPr>
          </a:p>
        </p:txBody>
      </p:sp>
      <p:sp>
        <p:nvSpPr>
          <p:cNvPr id="22" name="TextBox 21"/>
          <p:cNvSpPr txBox="1"/>
          <p:nvPr/>
        </p:nvSpPr>
        <p:spPr>
          <a:xfrm>
            <a:off x="732816" y="2536989"/>
            <a:ext cx="2156240" cy="461665"/>
          </a:xfrm>
          <a:prstGeom prst="rect">
            <a:avLst/>
          </a:prstGeom>
          <a:noFill/>
        </p:spPr>
        <p:txBody>
          <a:bodyPr wrap="square" rtlCol="0">
            <a:spAutoFit/>
          </a:bodyPr>
          <a:lstStyle/>
          <a:p>
            <a:pPr algn="ctr"/>
            <a:r>
              <a:rPr lang="en-US" sz="2400" dirty="0">
                <a:solidFill>
                  <a:srgbClr val="003E52"/>
                </a:solidFill>
                <a:latin typeface="Arial"/>
                <a:cs typeface="Arial"/>
              </a:rPr>
              <a:t>Fall 2016</a:t>
            </a:r>
          </a:p>
        </p:txBody>
      </p:sp>
      <p:pic>
        <p:nvPicPr>
          <p:cNvPr id="16" name="Picture 15"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443214111"/>
              </p:ext>
            </p:extLst>
          </p:nvPr>
        </p:nvGraphicFramePr>
        <p:xfrm>
          <a:off x="3133725" y="1933557"/>
          <a:ext cx="5553075" cy="4306955"/>
        </p:xfrm>
        <a:graphic>
          <a:graphicData uri="http://schemas.openxmlformats.org/drawingml/2006/table">
            <a:tbl>
              <a:tblPr firstRow="1" firstCol="1" bandRow="1">
                <a:tableStyleId>{5C22544A-7EE6-4342-B048-85BDC9FD1C3A}</a:tableStyleId>
              </a:tblPr>
              <a:tblGrid>
                <a:gridCol w="395908">
                  <a:extLst>
                    <a:ext uri="{9D8B030D-6E8A-4147-A177-3AD203B41FA5}">
                      <a16:colId xmlns:a16="http://schemas.microsoft.com/office/drawing/2014/main" val="1010108741"/>
                    </a:ext>
                  </a:extLst>
                </a:gridCol>
                <a:gridCol w="1413842">
                  <a:extLst>
                    <a:ext uri="{9D8B030D-6E8A-4147-A177-3AD203B41FA5}">
                      <a16:colId xmlns:a16="http://schemas.microsoft.com/office/drawing/2014/main" val="990395751"/>
                    </a:ext>
                  </a:extLst>
                </a:gridCol>
                <a:gridCol w="806597">
                  <a:extLst>
                    <a:ext uri="{9D8B030D-6E8A-4147-A177-3AD203B41FA5}">
                      <a16:colId xmlns:a16="http://schemas.microsoft.com/office/drawing/2014/main" val="1409893929"/>
                    </a:ext>
                  </a:extLst>
                </a:gridCol>
                <a:gridCol w="2936728">
                  <a:extLst>
                    <a:ext uri="{9D8B030D-6E8A-4147-A177-3AD203B41FA5}">
                      <a16:colId xmlns:a16="http://schemas.microsoft.com/office/drawing/2014/main" val="3883017930"/>
                    </a:ext>
                  </a:extLst>
                </a:gridCol>
              </a:tblGrid>
              <a:tr h="315595">
                <a:tc>
                  <a:txBody>
                    <a:bodyPr/>
                    <a:lstStyle/>
                    <a:p>
                      <a:pPr marL="1270" marR="0" algn="just">
                        <a:lnSpc>
                          <a:spcPct val="107000"/>
                        </a:lnSpc>
                        <a:spcBef>
                          <a:spcPts val="0"/>
                        </a:spcBef>
                        <a:spcAft>
                          <a:spcPts val="0"/>
                        </a:spcAft>
                      </a:pPr>
                      <a:r>
                        <a:rPr lang="en-CA" sz="1000">
                          <a:effectLst/>
                        </a:rPr>
                        <a:t>Code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Description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Cumulative Credits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Notes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4071249417"/>
                  </a:ext>
                </a:extLst>
              </a:tr>
              <a:tr h="315595">
                <a:tc>
                  <a:txBody>
                    <a:bodyPr/>
                    <a:lstStyle/>
                    <a:p>
                      <a:pPr marL="1270" marR="0">
                        <a:lnSpc>
                          <a:spcPct val="107000"/>
                        </a:lnSpc>
                        <a:spcBef>
                          <a:spcPts val="0"/>
                        </a:spcBef>
                        <a:spcAft>
                          <a:spcPts val="0"/>
                        </a:spcAft>
                      </a:pPr>
                      <a:r>
                        <a:rPr lang="en-CA" sz="1000">
                          <a:effectLst/>
                        </a:rPr>
                        <a:t>00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Unassessed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Academic Standing rules have not been run on student yet (default system code)</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100140847"/>
                  </a:ext>
                </a:extLst>
              </a:tr>
              <a:tr h="176530">
                <a:tc>
                  <a:txBody>
                    <a:bodyPr/>
                    <a:lstStyle/>
                    <a:p>
                      <a:pPr marL="1270" marR="0">
                        <a:lnSpc>
                          <a:spcPct val="107000"/>
                        </a:lnSpc>
                        <a:spcBef>
                          <a:spcPts val="0"/>
                        </a:spcBef>
                        <a:spcAft>
                          <a:spcPts val="0"/>
                        </a:spcAft>
                      </a:pPr>
                      <a:r>
                        <a:rPr lang="en-CA" sz="1000">
                          <a:effectLst/>
                        </a:rPr>
                        <a:t>1G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Good Standing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GPA &gt;= 1.67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1044468976"/>
                  </a:ext>
                </a:extLst>
              </a:tr>
              <a:tr h="160655">
                <a:tc>
                  <a:txBody>
                    <a:bodyPr/>
                    <a:lstStyle/>
                    <a:p>
                      <a:pPr marL="1270" marR="0">
                        <a:lnSpc>
                          <a:spcPct val="107000"/>
                        </a:lnSpc>
                        <a:spcBef>
                          <a:spcPts val="0"/>
                        </a:spcBef>
                        <a:spcAft>
                          <a:spcPts val="0"/>
                        </a:spcAft>
                      </a:pPr>
                      <a:r>
                        <a:rPr lang="en-CA" sz="1000">
                          <a:effectLst/>
                        </a:rPr>
                        <a:t>1E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Good Standing (Early Alert)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GPA &lt; 1.67</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553957573"/>
                  </a:ext>
                </a:extLst>
              </a:tr>
              <a:tr h="160020">
                <a:tc>
                  <a:txBody>
                    <a:bodyPr/>
                    <a:lstStyle/>
                    <a:p>
                      <a:pPr marL="1270" marR="0">
                        <a:lnSpc>
                          <a:spcPct val="107000"/>
                        </a:lnSpc>
                        <a:spcBef>
                          <a:spcPts val="0"/>
                        </a:spcBef>
                        <a:spcAft>
                          <a:spcPts val="0"/>
                        </a:spcAft>
                      </a:pPr>
                      <a:r>
                        <a:rPr lang="en-CA" sz="1000">
                          <a:effectLst/>
                        </a:rPr>
                        <a:t>1P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Probation (First)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&gt;= 24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GPA &lt; 1.67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4039021819"/>
                  </a:ext>
                </a:extLst>
              </a:tr>
              <a:tr h="315595">
                <a:tc>
                  <a:txBody>
                    <a:bodyPr/>
                    <a:lstStyle/>
                    <a:p>
                      <a:pPr marL="1270" marR="0">
                        <a:lnSpc>
                          <a:spcPct val="107000"/>
                        </a:lnSpc>
                        <a:spcBef>
                          <a:spcPts val="0"/>
                        </a:spcBef>
                        <a:spcAft>
                          <a:spcPts val="0"/>
                        </a:spcAft>
                      </a:pPr>
                      <a:r>
                        <a:rPr lang="en-CA" sz="1000">
                          <a:effectLst/>
                        </a:rPr>
                        <a:t>2W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Required to Withdraw (First)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&gt;= 48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1P status and GPA &lt; 1.67 </a:t>
                      </a:r>
                      <a:endParaRPr lang="en-US" sz="1000">
                        <a:effectLst/>
                      </a:endParaRPr>
                    </a:p>
                    <a:p>
                      <a:pPr marL="1270" marR="0">
                        <a:lnSpc>
                          <a:spcPct val="107000"/>
                        </a:lnSpc>
                        <a:spcBef>
                          <a:spcPts val="0"/>
                        </a:spcBef>
                        <a:spcAft>
                          <a:spcPts val="0"/>
                        </a:spcAft>
                      </a:pPr>
                      <a:r>
                        <a:rPr lang="en-CA" sz="1000">
                          <a:effectLst/>
                        </a:rPr>
                        <a:t>* student required to take a year off</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742228775"/>
                  </a:ext>
                </a:extLst>
              </a:tr>
              <a:tr h="365125">
                <a:tc>
                  <a:txBody>
                    <a:bodyPr/>
                    <a:lstStyle/>
                    <a:p>
                      <a:pPr marL="1270" marR="0">
                        <a:lnSpc>
                          <a:spcPct val="107000"/>
                        </a:lnSpc>
                        <a:spcBef>
                          <a:spcPts val="0"/>
                        </a:spcBef>
                        <a:spcAft>
                          <a:spcPts val="0"/>
                        </a:spcAft>
                      </a:pPr>
                      <a:r>
                        <a:rPr lang="en-CA" sz="1000">
                          <a:effectLst/>
                        </a:rPr>
                        <a:t>2R*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Probation (First Return from Probation)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2W status and student contacts admissions after a year who manually updates code to 2R and readmits</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461462575"/>
                  </a:ext>
                </a:extLst>
              </a:tr>
              <a:tr h="161290">
                <a:tc>
                  <a:txBody>
                    <a:bodyPr/>
                    <a:lstStyle/>
                    <a:p>
                      <a:pPr marL="1270" marR="0">
                        <a:lnSpc>
                          <a:spcPct val="107000"/>
                        </a:lnSpc>
                        <a:spcBef>
                          <a:spcPts val="0"/>
                        </a:spcBef>
                        <a:spcAft>
                          <a:spcPts val="0"/>
                        </a:spcAft>
                      </a:pPr>
                      <a:r>
                        <a:rPr lang="en-CA" sz="1000">
                          <a:effectLst/>
                        </a:rPr>
                        <a:t>2G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Good Standing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&gt;48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2R status and &gt;= 1.67 GPA</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1759804926"/>
                  </a:ext>
                </a:extLst>
              </a:tr>
              <a:tr h="160020">
                <a:tc>
                  <a:txBody>
                    <a:bodyPr/>
                    <a:lstStyle/>
                    <a:p>
                      <a:pPr marL="1270" marR="0">
                        <a:lnSpc>
                          <a:spcPct val="107000"/>
                        </a:lnSpc>
                        <a:spcBef>
                          <a:spcPts val="0"/>
                        </a:spcBef>
                        <a:spcAft>
                          <a:spcPts val="0"/>
                        </a:spcAft>
                      </a:pPr>
                      <a:r>
                        <a:rPr lang="en-CA" sz="1000">
                          <a:effectLst/>
                        </a:rPr>
                        <a:t>2P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Probation (Second)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48-71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Previous 2W and/or 2R status &lt; 1.67 GPA</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1540078757"/>
                  </a:ext>
                </a:extLst>
              </a:tr>
              <a:tr h="315595">
                <a:tc>
                  <a:txBody>
                    <a:bodyPr/>
                    <a:lstStyle/>
                    <a:p>
                      <a:pPr marL="1270" marR="0">
                        <a:lnSpc>
                          <a:spcPct val="107000"/>
                        </a:lnSpc>
                        <a:spcBef>
                          <a:spcPts val="0"/>
                        </a:spcBef>
                        <a:spcAft>
                          <a:spcPts val="0"/>
                        </a:spcAft>
                      </a:pPr>
                      <a:r>
                        <a:rPr lang="en-CA" sz="1000">
                          <a:effectLst/>
                        </a:rPr>
                        <a:t>3W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Required to Withdraw (Second)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&gt;72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2P or 2R status &lt;1.67 GPA   </a:t>
                      </a:r>
                      <a:endParaRPr lang="en-US" sz="1000">
                        <a:effectLst/>
                      </a:endParaRPr>
                    </a:p>
                    <a:p>
                      <a:pPr marL="1270" marR="0">
                        <a:lnSpc>
                          <a:spcPct val="107000"/>
                        </a:lnSpc>
                        <a:spcBef>
                          <a:spcPts val="0"/>
                        </a:spcBef>
                        <a:spcAft>
                          <a:spcPts val="0"/>
                        </a:spcAft>
                      </a:pPr>
                      <a:r>
                        <a:rPr lang="en-CA" sz="1000">
                          <a:effectLst/>
                        </a:rPr>
                        <a:t>*student required to take a year off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535125407"/>
                  </a:ext>
                </a:extLst>
              </a:tr>
              <a:tr h="469265">
                <a:tc>
                  <a:txBody>
                    <a:bodyPr/>
                    <a:lstStyle/>
                    <a:p>
                      <a:pPr marL="1270" marR="0">
                        <a:lnSpc>
                          <a:spcPct val="107000"/>
                        </a:lnSpc>
                        <a:spcBef>
                          <a:spcPts val="0"/>
                        </a:spcBef>
                        <a:spcAft>
                          <a:spcPts val="0"/>
                        </a:spcAft>
                      </a:pPr>
                      <a:r>
                        <a:rPr lang="en-CA" sz="1000">
                          <a:effectLst/>
                        </a:rPr>
                        <a:t>3R*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Probation (Second Return from Probation)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3W status and student contacts admissions after a year who manually updates code to 3R and readmits</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4242391797"/>
                  </a:ext>
                </a:extLst>
              </a:tr>
              <a:tr h="160020">
                <a:tc>
                  <a:txBody>
                    <a:bodyPr/>
                    <a:lstStyle/>
                    <a:p>
                      <a:pPr marL="1270" marR="0">
                        <a:lnSpc>
                          <a:spcPct val="107000"/>
                        </a:lnSpc>
                        <a:spcBef>
                          <a:spcPts val="0"/>
                        </a:spcBef>
                        <a:spcAft>
                          <a:spcPts val="0"/>
                        </a:spcAft>
                      </a:pPr>
                      <a:r>
                        <a:rPr lang="en-CA" sz="1000">
                          <a:effectLst/>
                        </a:rPr>
                        <a:t>3G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Good Standing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&gt;72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3R status and &gt;=1.67 GPA</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2046608320"/>
                  </a:ext>
                </a:extLst>
              </a:tr>
              <a:tr h="161290">
                <a:tc>
                  <a:txBody>
                    <a:bodyPr/>
                    <a:lstStyle/>
                    <a:p>
                      <a:pPr marL="1270" marR="0">
                        <a:lnSpc>
                          <a:spcPct val="107000"/>
                        </a:lnSpc>
                        <a:spcBef>
                          <a:spcPts val="0"/>
                        </a:spcBef>
                        <a:spcAft>
                          <a:spcPts val="0"/>
                        </a:spcAft>
                      </a:pPr>
                      <a:r>
                        <a:rPr lang="en-CA" sz="1000">
                          <a:effectLst/>
                        </a:rPr>
                        <a:t>3P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Probation (Third)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72-95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a:effectLst/>
                        </a:rPr>
                        <a:t>Previous 3W or 3R status and &lt;1.67 GPA</a:t>
                      </a:r>
                      <a:r>
                        <a:rPr lang="en-CA" sz="1100">
                          <a:effectLst/>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423286369"/>
                  </a:ext>
                </a:extLst>
              </a:tr>
              <a:tr h="315595">
                <a:tc>
                  <a:txBody>
                    <a:bodyPr/>
                    <a:lstStyle/>
                    <a:p>
                      <a:pPr marL="1270" marR="0">
                        <a:lnSpc>
                          <a:spcPct val="107000"/>
                        </a:lnSpc>
                        <a:spcBef>
                          <a:spcPts val="0"/>
                        </a:spcBef>
                        <a:spcAft>
                          <a:spcPts val="0"/>
                        </a:spcAft>
                      </a:pPr>
                      <a:r>
                        <a:rPr lang="en-CA" sz="1000">
                          <a:effectLst/>
                        </a:rPr>
                        <a:t>4W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Required to Withdraw (Third)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0" marR="0">
                        <a:lnSpc>
                          <a:spcPct val="107000"/>
                        </a:lnSpc>
                        <a:spcBef>
                          <a:spcPts val="0"/>
                        </a:spcBef>
                        <a:spcAft>
                          <a:spcPts val="0"/>
                        </a:spcAft>
                      </a:pPr>
                      <a:r>
                        <a:rPr lang="en-CA" sz="1000">
                          <a:effectLst/>
                        </a:rPr>
                        <a:t>&gt;96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tc>
                  <a:txBody>
                    <a:bodyPr/>
                    <a:lstStyle/>
                    <a:p>
                      <a:pPr marL="1270" marR="0">
                        <a:lnSpc>
                          <a:spcPct val="107000"/>
                        </a:lnSpc>
                        <a:spcBef>
                          <a:spcPts val="0"/>
                        </a:spcBef>
                        <a:spcAft>
                          <a:spcPts val="0"/>
                        </a:spcAft>
                      </a:pPr>
                      <a:r>
                        <a:rPr lang="en-CA" sz="1000" dirty="0">
                          <a:effectLst/>
                        </a:rPr>
                        <a:t>3P status and &lt;1.67 GPA  </a:t>
                      </a:r>
                      <a:endParaRPr lang="en-US" sz="1000" dirty="0">
                        <a:effectLst/>
                      </a:endParaRPr>
                    </a:p>
                    <a:p>
                      <a:pPr marL="1270" marR="0">
                        <a:lnSpc>
                          <a:spcPct val="107000"/>
                        </a:lnSpc>
                        <a:spcBef>
                          <a:spcPts val="0"/>
                        </a:spcBef>
                        <a:spcAft>
                          <a:spcPts val="0"/>
                        </a:spcAft>
                      </a:pPr>
                      <a:r>
                        <a:rPr lang="en-CA" sz="1000" dirty="0">
                          <a:effectLst/>
                        </a:rPr>
                        <a:t>*student required to take a year off </a:t>
                      </a:r>
                      <a:endParaRPr lang="en-US"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7310" marR="45720" marT="34290" marB="0"/>
                </a:tc>
                <a:extLst>
                  <a:ext uri="{0D108BD9-81ED-4DB2-BD59-A6C34878D82A}">
                    <a16:rowId xmlns:a16="http://schemas.microsoft.com/office/drawing/2014/main" val="769032089"/>
                  </a:ext>
                </a:extLst>
              </a:tr>
            </a:tbl>
          </a:graphicData>
        </a:graphic>
      </p:graphicFrame>
    </p:spTree>
    <p:extLst>
      <p:ext uri="{BB962C8B-B14F-4D97-AF65-F5344CB8AC3E}">
        <p14:creationId xmlns:p14="http://schemas.microsoft.com/office/powerpoint/2010/main" val="343342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 Process</a:t>
            </a:r>
          </a:p>
        </p:txBody>
      </p:sp>
      <p:sp>
        <p:nvSpPr>
          <p:cNvPr id="3" name="Content Placeholder 2"/>
          <p:cNvSpPr>
            <a:spLocks noGrp="1"/>
          </p:cNvSpPr>
          <p:nvPr>
            <p:ph idx="1"/>
          </p:nvPr>
        </p:nvSpPr>
        <p:spPr/>
        <p:txBody>
          <a:bodyPr>
            <a:normAutofit lnSpcReduction="10000"/>
          </a:bodyPr>
          <a:lstStyle/>
          <a:p>
            <a:r>
              <a:rPr lang="en-US" dirty="0"/>
              <a:t>Check for missing grades</a:t>
            </a:r>
          </a:p>
          <a:p>
            <a:r>
              <a:rPr lang="en-US" dirty="0"/>
              <a:t>Run SHRROLL and Include/Exclude -- daily batch at TRU</a:t>
            </a:r>
          </a:p>
          <a:p>
            <a:r>
              <a:rPr lang="en-US" dirty="0"/>
              <a:t>Run SHRASTD in POST, export results to Excel to verify AS code changes/rules</a:t>
            </a:r>
          </a:p>
          <a:p>
            <a:r>
              <a:rPr lang="en-US" dirty="0"/>
              <a:t>In PROD, run SHRASTD and export results</a:t>
            </a:r>
          </a:p>
          <a:p>
            <a:r>
              <a:rPr lang="en-US" dirty="0"/>
              <a:t>Run Grade Mailer SHRAGRDE to lock in grades for that term so consecutive AS rules don’t update them</a:t>
            </a:r>
          </a:p>
          <a:p>
            <a:pPr marL="0" indent="0">
              <a:buNone/>
            </a:pPr>
            <a:endParaRPr lang="en-US" dirty="0"/>
          </a:p>
        </p:txBody>
      </p:sp>
      <p:sp>
        <p:nvSpPr>
          <p:cNvPr id="4" name="Slide Number Placeholder 3"/>
          <p:cNvSpPr>
            <a:spLocks noGrp="1"/>
          </p:cNvSpPr>
          <p:nvPr>
            <p:ph type="sldNum" sz="quarter" idx="12"/>
          </p:nvPr>
        </p:nvSpPr>
        <p:spPr/>
        <p:txBody>
          <a:bodyPr/>
          <a:lstStyle/>
          <a:p>
            <a:fld id="{6C83AD24-A14A-414C-827F-9358C22D8708}" type="slidenum">
              <a:rPr lang="en-US" smtClean="0"/>
              <a:t>19</a:t>
            </a:fld>
            <a:endParaRPr lang="en-US"/>
          </a:p>
        </p:txBody>
      </p:sp>
      <p:pic>
        <p:nvPicPr>
          <p:cNvPr id="6" name="Picture 5"/>
          <p:cNvPicPr>
            <a:picLocks noChangeAspect="1"/>
          </p:cNvPicPr>
          <p:nvPr/>
        </p:nvPicPr>
        <p:blipFill>
          <a:blip r:embed="rId2"/>
          <a:stretch>
            <a:fillRect/>
          </a:stretch>
        </p:blipFill>
        <p:spPr>
          <a:xfrm>
            <a:off x="389488" y="6278206"/>
            <a:ext cx="6863276" cy="443269"/>
          </a:xfrm>
          <a:prstGeom prst="rect">
            <a:avLst/>
          </a:prstGeom>
        </p:spPr>
      </p:pic>
    </p:spTree>
    <p:extLst>
      <p:ext uri="{BB962C8B-B14F-4D97-AF65-F5344CB8AC3E}">
        <p14:creationId xmlns:p14="http://schemas.microsoft.com/office/powerpoint/2010/main" val="133883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83AD24-A14A-414C-827F-9358C22D8708}" type="slidenum">
              <a:rPr lang="en-US" smtClean="0"/>
              <a:t>2</a:t>
            </a:fld>
            <a:endParaRPr lang="en-US"/>
          </a:p>
        </p:txBody>
      </p:sp>
      <p:pic>
        <p:nvPicPr>
          <p:cNvPr id="9" name="Picture 8"/>
          <p:cNvPicPr>
            <a:picLocks noChangeAspect="1"/>
          </p:cNvPicPr>
          <p:nvPr/>
        </p:nvPicPr>
        <p:blipFill>
          <a:blip r:embed="rId2"/>
          <a:stretch>
            <a:fillRect/>
          </a:stretch>
        </p:blipFill>
        <p:spPr>
          <a:xfrm>
            <a:off x="439651" y="1130530"/>
            <a:ext cx="8172332" cy="4596937"/>
          </a:xfrm>
          <a:prstGeom prst="rect">
            <a:avLst/>
          </a:prstGeom>
          <a:ln w="190500" cap="sq">
            <a:solidFill>
              <a:srgbClr val="65CBC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Rectangle 9"/>
          <p:cNvSpPr/>
          <p:nvPr/>
        </p:nvSpPr>
        <p:spPr>
          <a:xfrm>
            <a:off x="581891" y="5261956"/>
            <a:ext cx="847898" cy="3657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431578" y="5261956"/>
            <a:ext cx="1036320" cy="3657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7620000" y="0"/>
            <a:ext cx="1335140" cy="688908"/>
          </a:xfrm>
          <a:prstGeom prst="rect">
            <a:avLst/>
          </a:prstGeom>
        </p:spPr>
      </p:pic>
      <p:sp>
        <p:nvSpPr>
          <p:cNvPr id="14" name="Footer Placeholder 6"/>
          <p:cNvSpPr>
            <a:spLocks noGrp="1"/>
          </p:cNvSpPr>
          <p:nvPr>
            <p:ph type="ftr" sz="quarter" idx="11"/>
          </p:nvPr>
        </p:nvSpPr>
        <p:spPr>
          <a:xfrm>
            <a:off x="1414164" y="6206725"/>
            <a:ext cx="5664200" cy="274324"/>
          </a:xfrm>
        </p:spPr>
        <p:txBody>
          <a:bodyPr/>
          <a:lstStyle/>
          <a:p>
            <a:pPr algn="l"/>
            <a:r>
              <a:rPr lang="en-US" sz="1100" dirty="0">
                <a:solidFill>
                  <a:schemeClr val="bg1"/>
                </a:solidFill>
                <a:latin typeface="Arial"/>
                <a:cs typeface="Arial"/>
              </a:rPr>
              <a:t>WARUUWARUUC, Calgary AB | JUNE 2017</a:t>
            </a:r>
          </a:p>
          <a:p>
            <a:pPr algn="l"/>
            <a:r>
              <a:rPr lang="en-US" sz="1100" dirty="0">
                <a:solidFill>
                  <a:schemeClr val="bg1"/>
                </a:solidFill>
                <a:latin typeface="Arial"/>
                <a:cs typeface="Arial"/>
              </a:rPr>
              <a:t>C, Calgary AB | JUNE 2017</a:t>
            </a:r>
          </a:p>
        </p:txBody>
      </p:sp>
    </p:spTree>
    <p:extLst>
      <p:ext uri="{BB962C8B-B14F-4D97-AF65-F5344CB8AC3E}">
        <p14:creationId xmlns:p14="http://schemas.microsoft.com/office/powerpoint/2010/main" val="3942035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3E52"/>
                </a:solidFill>
              </a:rPr>
              <a:t>20</a:t>
            </a:fld>
            <a:endParaRPr lang="en-US" dirty="0">
              <a:solidFill>
                <a:srgbClr val="003E52"/>
              </a:solidFill>
            </a:endParaRPr>
          </a:p>
        </p:txBody>
      </p:sp>
      <p:sp>
        <p:nvSpPr>
          <p:cNvPr id="3" name="Title 1"/>
          <p:cNvSpPr txBox="1">
            <a:spLocks/>
          </p:cNvSpPr>
          <p:nvPr/>
        </p:nvSpPr>
        <p:spPr>
          <a:xfrm>
            <a:off x="1414165" y="2498273"/>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Reporting:</a:t>
            </a:r>
          </a:p>
        </p:txBody>
      </p:sp>
      <p:sp>
        <p:nvSpPr>
          <p:cNvPr id="4" name="Subtitle 2"/>
          <p:cNvSpPr txBox="1">
            <a:spLocks/>
          </p:cNvSpPr>
          <p:nvPr/>
        </p:nvSpPr>
        <p:spPr>
          <a:xfrm>
            <a:off x="1414164" y="2971023"/>
            <a:ext cx="5253008"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Getting the Message Out</a:t>
            </a:r>
          </a:p>
        </p:txBody>
      </p:sp>
      <p:sp>
        <p:nvSpPr>
          <p:cNvPr id="7" name="Footer Placeholder 6"/>
          <p:cNvSpPr>
            <a:spLocks noGrp="1"/>
          </p:cNvSpPr>
          <p:nvPr>
            <p:ph type="ftr" sz="quarter" idx="11"/>
          </p:nvPr>
        </p:nvSpPr>
        <p:spPr>
          <a:xfrm>
            <a:off x="45720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129810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t>21</a:t>
            </a:fld>
            <a:endParaRPr lang="en-US"/>
          </a:p>
        </p:txBody>
      </p:sp>
      <p:sp>
        <p:nvSpPr>
          <p:cNvPr id="3" name="Title 4"/>
          <p:cNvSpPr txBox="1">
            <a:spLocks/>
          </p:cNvSpPr>
          <p:nvPr/>
        </p:nvSpPr>
        <p:spPr>
          <a:xfrm>
            <a:off x="457200" y="205980"/>
            <a:ext cx="8229600" cy="68070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a:solidFill>
                  <a:srgbClr val="65CBC9"/>
                </a:solidFill>
              </a:rPr>
              <a:t>Share . . .</a:t>
            </a:r>
          </a:p>
        </p:txBody>
      </p:sp>
      <p:sp>
        <p:nvSpPr>
          <p:cNvPr id="4" name="Content Placeholder 5"/>
          <p:cNvSpPr txBox="1">
            <a:spLocks/>
          </p:cNvSpPr>
          <p:nvPr/>
        </p:nvSpPr>
        <p:spPr>
          <a:xfrm>
            <a:off x="1247775" y="2250712"/>
            <a:ext cx="6600825" cy="2741613"/>
          </a:xfrm>
          <a:prstGeom prst="rect">
            <a:avLst/>
          </a:prstGeom>
        </p:spPr>
        <p:txBody>
          <a:bodyPr vert="horz" lIns="91440" tIns="45720" rIns="91440" bIns="45720" rtlCol="0" anchor="ctr">
            <a:normAutofit lnSpcReduction="100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a:solidFill>
                  <a:schemeClr val="tx1"/>
                </a:solidFill>
                <a:latin typeface="Arial" panose="020B0604020202020204" pitchFamily="34" charset="0"/>
                <a:cs typeface="Arial" panose="020B0604020202020204" pitchFamily="34" charset="0"/>
              </a:rPr>
              <a:t>“More information is always better than less. When people know the reason things are happening, even if it's bad news, they can adjust their expectations and react accordingly. Keeping people in the dark only serves to stir negative emotions.” </a:t>
            </a:r>
          </a:p>
          <a:p>
            <a:pPr algn="r"/>
            <a:r>
              <a:rPr lang="en-US" sz="2000" dirty="0">
                <a:solidFill>
                  <a:schemeClr val="tx1"/>
                </a:solidFill>
                <a:latin typeface="Arial" panose="020B0604020202020204" pitchFamily="34" charset="0"/>
                <a:cs typeface="Arial" panose="020B0604020202020204" pitchFamily="34" charset="0"/>
              </a:rPr>
              <a:t>- Simon Sinek</a:t>
            </a:r>
            <a:r>
              <a:rPr lang="en-US" dirty="0">
                <a:solidFill>
                  <a:schemeClr val="tx1"/>
                </a:solidFill>
              </a:rPr>
              <a:t/>
            </a:r>
            <a:br>
              <a:rPr lang="en-US" dirty="0">
                <a:solidFill>
                  <a:schemeClr val="tx1"/>
                </a:solidFill>
              </a:rPr>
            </a:br>
            <a:endParaRPr lang="en-US" dirty="0">
              <a:solidFill>
                <a:schemeClr val="tx1"/>
              </a:solidFill>
            </a:endParaRPr>
          </a:p>
        </p:txBody>
      </p:sp>
      <p:pic>
        <p:nvPicPr>
          <p:cNvPr id="6" name="Picture 5"/>
          <p:cNvPicPr>
            <a:picLocks noChangeAspect="1"/>
          </p:cNvPicPr>
          <p:nvPr/>
        </p:nvPicPr>
        <p:blipFill>
          <a:blip r:embed="rId2"/>
          <a:stretch>
            <a:fillRect/>
          </a:stretch>
        </p:blipFill>
        <p:spPr>
          <a:xfrm>
            <a:off x="389488" y="6278206"/>
            <a:ext cx="6863276" cy="443269"/>
          </a:xfrm>
          <a:prstGeom prst="rect">
            <a:avLst/>
          </a:prstGeom>
        </p:spPr>
      </p:pic>
    </p:spTree>
    <p:extLst>
      <p:ext uri="{BB962C8B-B14F-4D97-AF65-F5344CB8AC3E}">
        <p14:creationId xmlns:p14="http://schemas.microsoft.com/office/powerpoint/2010/main" val="259068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00" y="-27384"/>
            <a:ext cx="9216000" cy="6912768"/>
          </a:xfrm>
          <a:prstGeom prst="rect">
            <a:avLst/>
          </a:prstGeom>
        </p:spPr>
      </p:pic>
      <p:sp>
        <p:nvSpPr>
          <p:cNvPr id="5" name="Rectangle 4"/>
          <p:cNvSpPr/>
          <p:nvPr/>
        </p:nvSpPr>
        <p:spPr>
          <a:xfrm>
            <a:off x="445629" y="3930650"/>
            <a:ext cx="6742571" cy="2425700"/>
          </a:xfrm>
          <a:prstGeom prst="rect">
            <a:avLst/>
          </a:prstGeom>
          <a:solidFill>
            <a:srgbClr val="65CBC9">
              <a:alpha val="82000"/>
            </a:srgbClr>
          </a:solidFill>
          <a:ln>
            <a:noFill/>
          </a:ln>
          <a:effectLst>
            <a:outerShdw blurRad="952500" dist="23000" dir="5400000" sx="102000" sy="102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699878" y="5361578"/>
            <a:ext cx="5345322" cy="77831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3E52"/>
                </a:solidFill>
                <a:latin typeface="Arial"/>
                <a:cs typeface="Arial"/>
              </a:rPr>
              <a:t>Argos Reports, Messaging, tips for Excel</a:t>
            </a:r>
            <a:endParaRPr lang="en-US" sz="2000" b="1" dirty="0">
              <a:solidFill>
                <a:srgbClr val="003E52"/>
              </a:solidFill>
              <a:latin typeface="Arial"/>
              <a:cs typeface="Arial"/>
            </a:endParaRPr>
          </a:p>
        </p:txBody>
      </p:sp>
      <p:sp>
        <p:nvSpPr>
          <p:cNvPr id="13" name="Title 1"/>
          <p:cNvSpPr txBox="1">
            <a:spLocks/>
          </p:cNvSpPr>
          <p:nvPr/>
        </p:nvSpPr>
        <p:spPr>
          <a:xfrm>
            <a:off x="697794" y="4117790"/>
            <a:ext cx="6238240" cy="107259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003E52"/>
                </a:solidFill>
                <a:latin typeface="Arial"/>
                <a:cs typeface="Arial"/>
              </a:rPr>
              <a:t>Reports and Checking</a:t>
            </a:r>
            <a:endParaRPr lang="en-US" sz="3200" dirty="0">
              <a:solidFill>
                <a:srgbClr val="004343"/>
              </a:solidFill>
              <a:latin typeface="Arial"/>
              <a:cs typeface="Arial"/>
            </a:endParaRPr>
          </a:p>
        </p:txBody>
      </p:sp>
      <p:sp>
        <p:nvSpPr>
          <p:cNvPr id="9" name="Footer Placeholder 6"/>
          <p:cNvSpPr>
            <a:spLocks noGrp="1"/>
          </p:cNvSpPr>
          <p:nvPr>
            <p:ph type="ftr" sz="quarter" idx="11"/>
          </p:nvPr>
        </p:nvSpPr>
        <p:spPr>
          <a:xfrm>
            <a:off x="457200" y="6356350"/>
            <a:ext cx="5664200" cy="365125"/>
          </a:xfrm>
        </p:spPr>
        <p:txBody>
          <a:bodyPr/>
          <a:lstStyle/>
          <a:p>
            <a:pPr algn="l"/>
            <a:r>
              <a:rPr lang="en-US" sz="1100" dirty="0">
                <a:solidFill>
                  <a:schemeClr val="bg1"/>
                </a:solidFill>
                <a:latin typeface="Arial"/>
                <a:cs typeface="Arial"/>
              </a:rPr>
              <a:t>WARUUC, Calgary AB | JUNE 2017</a:t>
            </a:r>
          </a:p>
        </p:txBody>
      </p:sp>
      <p:pic>
        <p:nvPicPr>
          <p:cNvPr id="10" name="Picture 9" descr="Logo_Tab.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159564108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look out for . . .</a:t>
            </a:r>
          </a:p>
        </p:txBody>
      </p:sp>
      <p:sp>
        <p:nvSpPr>
          <p:cNvPr id="3" name="Content Placeholder 2"/>
          <p:cNvSpPr>
            <a:spLocks noGrp="1"/>
          </p:cNvSpPr>
          <p:nvPr>
            <p:ph idx="1"/>
          </p:nvPr>
        </p:nvSpPr>
        <p:spPr>
          <a:xfrm>
            <a:off x="556054" y="1600200"/>
            <a:ext cx="8229600" cy="4525963"/>
          </a:xfrm>
        </p:spPr>
        <p:txBody>
          <a:bodyPr>
            <a:normAutofit fontScale="85000" lnSpcReduction="20000"/>
          </a:bodyPr>
          <a:lstStyle/>
          <a:p>
            <a:pPr lvl="0"/>
            <a:r>
              <a:rPr lang="en-US" dirty="0"/>
              <a:t>Perform an Audit in SHRASTD and export the log into Excel.  Highlight the changes column and create a pivot table with a count on the changes to verify the AS rules are working correctly</a:t>
            </a:r>
          </a:p>
          <a:p>
            <a:pPr lvl="0"/>
            <a:r>
              <a:rPr lang="en-US" dirty="0"/>
              <a:t>Can also filter the Excel export on the changes to spot check the changes the students had using SHATERM and SHAINST (and drop-down Term -&gt; Term Summary SHQTERM)</a:t>
            </a:r>
          </a:p>
          <a:p>
            <a:pPr lvl="0"/>
            <a:r>
              <a:rPr lang="en-US" dirty="0"/>
              <a:t>At TRU, if a student took UG courses in previous term, and then UP/GR courses only in this term, it will carry over the previous terms AS code and look like a change has occurred.</a:t>
            </a:r>
          </a:p>
          <a:p>
            <a:endParaRPr lang="en-US" dirty="0"/>
          </a:p>
        </p:txBody>
      </p:sp>
      <p:sp>
        <p:nvSpPr>
          <p:cNvPr id="4" name="Slide Number Placeholder 3"/>
          <p:cNvSpPr>
            <a:spLocks noGrp="1"/>
          </p:cNvSpPr>
          <p:nvPr>
            <p:ph type="sldNum" sz="quarter" idx="12"/>
          </p:nvPr>
        </p:nvSpPr>
        <p:spPr/>
        <p:txBody>
          <a:bodyPr/>
          <a:lstStyle/>
          <a:p>
            <a:fld id="{6C83AD24-A14A-414C-827F-9358C22D8708}" type="slidenum">
              <a:rPr lang="en-US" smtClean="0"/>
              <a:t>23</a:t>
            </a:fld>
            <a:endParaRPr lang="en-US"/>
          </a:p>
        </p:txBody>
      </p:sp>
      <p:pic>
        <p:nvPicPr>
          <p:cNvPr id="6" name="Picture 5"/>
          <p:cNvPicPr>
            <a:picLocks noChangeAspect="1"/>
          </p:cNvPicPr>
          <p:nvPr/>
        </p:nvPicPr>
        <p:blipFill>
          <a:blip r:embed="rId2"/>
          <a:stretch>
            <a:fillRect/>
          </a:stretch>
        </p:blipFill>
        <p:spPr>
          <a:xfrm>
            <a:off x="389488" y="6278206"/>
            <a:ext cx="6863276" cy="443269"/>
          </a:xfrm>
          <a:prstGeom prst="rect">
            <a:avLst/>
          </a:prstGeom>
        </p:spPr>
      </p:pic>
    </p:spTree>
    <p:extLst>
      <p:ext uri="{BB962C8B-B14F-4D97-AF65-F5344CB8AC3E}">
        <p14:creationId xmlns:p14="http://schemas.microsoft.com/office/powerpoint/2010/main" val="120542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to track AS and DL</a:t>
            </a:r>
          </a:p>
        </p:txBody>
      </p:sp>
      <p:sp>
        <p:nvSpPr>
          <p:cNvPr id="4" name="Slide Number Placeholder 3"/>
          <p:cNvSpPr>
            <a:spLocks noGrp="1"/>
          </p:cNvSpPr>
          <p:nvPr>
            <p:ph type="sldNum" sz="quarter" idx="12"/>
          </p:nvPr>
        </p:nvSpPr>
        <p:spPr/>
        <p:txBody>
          <a:bodyPr/>
          <a:lstStyle/>
          <a:p>
            <a:fld id="{6C83AD24-A14A-414C-827F-9358C22D8708}" type="slidenum">
              <a:rPr lang="en-US" smtClean="0"/>
              <a:t>24</a:t>
            </a:fld>
            <a:endParaRPr lang="en-US"/>
          </a:p>
        </p:txBody>
      </p:sp>
      <p:sp>
        <p:nvSpPr>
          <p:cNvPr id="5" name="Rectangle 2"/>
          <p:cNvSpPr>
            <a:spLocks noChangeArrowheads="1"/>
          </p:cNvSpPr>
          <p:nvPr/>
        </p:nvSpPr>
        <p:spPr bwMode="auto">
          <a:xfrm>
            <a:off x="742951" y="1432659"/>
            <a:ext cx="75818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SR606.0 Academic Standing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924625"/>
            <a:ext cx="7581900" cy="23050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742951" y="3937590"/>
            <a:ext cx="75152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This Academic Standing report is used to identify students who require a probationary letter sent out, as well as identify Early Alert students whose GPA is lower than 1.67 that may need referral to campus resources to improve their standing.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389488" y="6278206"/>
            <a:ext cx="6863276" cy="443269"/>
          </a:xfrm>
          <a:prstGeom prst="rect">
            <a:avLst/>
          </a:prstGeom>
        </p:spPr>
      </p:pic>
    </p:spTree>
    <p:extLst>
      <p:ext uri="{BB962C8B-B14F-4D97-AF65-F5344CB8AC3E}">
        <p14:creationId xmlns:p14="http://schemas.microsoft.com/office/powerpoint/2010/main" val="311768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a:t>
            </a:r>
            <a:r>
              <a:rPr lang="en-US" dirty="0" err="1"/>
              <a:t>con’t</a:t>
            </a:r>
            <a:endParaRPr lang="en-US" dirty="0"/>
          </a:p>
        </p:txBody>
      </p:sp>
      <p:sp>
        <p:nvSpPr>
          <p:cNvPr id="4" name="Slide Number Placeholder 3"/>
          <p:cNvSpPr>
            <a:spLocks noGrp="1"/>
          </p:cNvSpPr>
          <p:nvPr>
            <p:ph type="sldNum" sz="quarter" idx="12"/>
          </p:nvPr>
        </p:nvSpPr>
        <p:spPr/>
        <p:txBody>
          <a:bodyPr/>
          <a:lstStyle/>
          <a:p>
            <a:fld id="{6C83AD24-A14A-414C-827F-9358C22D8708}" type="slidenum">
              <a:rPr lang="en-US" smtClean="0"/>
              <a:t>25</a:t>
            </a:fld>
            <a:endParaRPr lang="en-US"/>
          </a:p>
        </p:txBody>
      </p:sp>
      <p:sp>
        <p:nvSpPr>
          <p:cNvPr id="8" name="Rectangle 5"/>
          <p:cNvSpPr>
            <a:spLocks noChangeArrowheads="1"/>
          </p:cNvSpPr>
          <p:nvPr/>
        </p:nvSpPr>
        <p:spPr bwMode="auto">
          <a:xfrm>
            <a:off x="895350" y="1361306"/>
            <a:ext cx="301877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SR602.2</a:t>
            </a:r>
            <a:r>
              <a:rPr kumimoji="0" lang="en-US" altLang="en-US" sz="10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t>
            </a:r>
            <a:r>
              <a:rPr kumimoji="0" lang="en-US" altLang="en-US" sz="20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Dean’s List</a:t>
            </a:r>
            <a:r>
              <a:rPr kumimoji="0" lang="en-US" altLang="en-US" sz="10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a:r>
            <a:br>
              <a:rPr kumimoji="0" lang="en-US" altLang="en-US" sz="1000" b="1" i="0" u="none"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47" y="2095982"/>
            <a:ext cx="7307949" cy="14923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895348" y="3461835"/>
            <a:ext cx="713654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2400" b="0" i="0" u="none" strike="noStrike" cap="none" normalizeH="0" baseline="0" dirty="0">
                <a:ln>
                  <a:noFill/>
                </a:ln>
                <a:solidFill>
                  <a:srgbClr val="262626"/>
                </a:solidFill>
                <a:effectLst/>
                <a:latin typeface="Verdana" panose="020B0604030504040204" pitchFamily="34" charset="0"/>
                <a:ea typeface="Calibri" panose="020F0502020204030204" pitchFamily="34" charset="0"/>
                <a:cs typeface="Arial" panose="020B0604020202020204" pitchFamily="34" charset="0"/>
              </a:rPr>
              <a:t>This report shows students who have successfully completed at least 15 credits during a semester, and who achieve a semester grade point average of 3.50 or better.  Dean’s and Department chairs use this report to acknowledge achievements for students in their faculty.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566737" y="6216509"/>
            <a:ext cx="5663675" cy="365792"/>
          </a:xfrm>
          <a:prstGeom prst="rect">
            <a:avLst/>
          </a:prstGeom>
        </p:spPr>
      </p:pic>
    </p:spTree>
    <p:extLst>
      <p:ext uri="{BB962C8B-B14F-4D97-AF65-F5344CB8AC3E}">
        <p14:creationId xmlns:p14="http://schemas.microsoft.com/office/powerpoint/2010/main" val="1653496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0" y="-27384"/>
            <a:ext cx="9180000" cy="6885384"/>
          </a:xfrm>
          <a:prstGeom prst="rect">
            <a:avLst/>
          </a:prstGeom>
        </p:spPr>
      </p:pic>
      <p:sp>
        <p:nvSpPr>
          <p:cNvPr id="5" name="Rectangle 4"/>
          <p:cNvSpPr/>
          <p:nvPr/>
        </p:nvSpPr>
        <p:spPr>
          <a:xfrm>
            <a:off x="3086290" y="202642"/>
            <a:ext cx="5784410" cy="3745903"/>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52"/>
              </a:solidFill>
            </a:endParaRPr>
          </a:p>
        </p:txBody>
      </p:sp>
      <p:sp>
        <p:nvSpPr>
          <p:cNvPr id="8" name="Footer Placeholder 6"/>
          <p:cNvSpPr>
            <a:spLocks noGrp="1"/>
          </p:cNvSpPr>
          <p:nvPr>
            <p:ph type="ftr" sz="quarter" idx="11"/>
          </p:nvPr>
        </p:nvSpPr>
        <p:spPr>
          <a:xfrm>
            <a:off x="574448" y="6385204"/>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a:t>
            </a:r>
            <a:r>
              <a:rPr lang="en-US" sz="1100" dirty="0" smtClean="0">
                <a:solidFill>
                  <a:srgbClr val="003E52"/>
                </a:solidFill>
                <a:latin typeface="Arial"/>
                <a:cs typeface="Arial"/>
              </a:rPr>
              <a:t>Calgary </a:t>
            </a:r>
            <a:r>
              <a:rPr lang="en-US" sz="1100" dirty="0">
                <a:solidFill>
                  <a:srgbClr val="003E52"/>
                </a:solidFill>
                <a:latin typeface="Arial"/>
                <a:cs typeface="Arial"/>
              </a:rPr>
              <a:t>AB | JUNE 2017</a:t>
            </a:r>
          </a:p>
        </p:txBody>
      </p:sp>
      <p:sp>
        <p:nvSpPr>
          <p:cNvPr id="2" name="Rectangle 1"/>
          <p:cNvSpPr/>
          <p:nvPr/>
        </p:nvSpPr>
        <p:spPr>
          <a:xfrm>
            <a:off x="3327172" y="2220746"/>
            <a:ext cx="4667649" cy="1477328"/>
          </a:xfrm>
          <a:prstGeom prst="rect">
            <a:avLst/>
          </a:prstGeom>
        </p:spPr>
        <p:txBody>
          <a:bodyPr wrap="square">
            <a:spAutoFit/>
          </a:bodyPr>
          <a:lstStyle/>
          <a:p>
            <a:pPr marL="285750" indent="-285750">
              <a:buFont typeface="Arial"/>
              <a:buChar char="•"/>
            </a:pPr>
            <a:r>
              <a:rPr lang="en-US" dirty="0">
                <a:solidFill>
                  <a:srgbClr val="003E52"/>
                </a:solidFill>
                <a:latin typeface="Arial"/>
                <a:cs typeface="Arial"/>
              </a:rPr>
              <a:t>Review by Records for any manual overrides needed.</a:t>
            </a:r>
          </a:p>
          <a:p>
            <a:pPr marL="285750" indent="-285750">
              <a:buFont typeface="Arial"/>
              <a:buChar char="•"/>
            </a:pPr>
            <a:r>
              <a:rPr lang="en-US" dirty="0">
                <a:solidFill>
                  <a:srgbClr val="003E52"/>
                </a:solidFill>
                <a:latin typeface="Arial"/>
                <a:cs typeface="Arial"/>
              </a:rPr>
              <a:t>Letter to student sent from Records</a:t>
            </a:r>
          </a:p>
          <a:p>
            <a:pPr marL="285750" indent="-285750">
              <a:buFont typeface="Arial"/>
              <a:buChar char="•"/>
            </a:pPr>
            <a:r>
              <a:rPr lang="en-US" dirty="0">
                <a:solidFill>
                  <a:srgbClr val="003E52"/>
                </a:solidFill>
                <a:latin typeface="Arial"/>
                <a:cs typeface="Arial"/>
              </a:rPr>
              <a:t>Advisor sees student status on Student </a:t>
            </a:r>
            <a:r>
              <a:rPr lang="en-US">
                <a:solidFill>
                  <a:srgbClr val="003E52"/>
                </a:solidFill>
                <a:latin typeface="Arial"/>
                <a:cs typeface="Arial"/>
              </a:rPr>
              <a:t>Advisor Profile</a:t>
            </a:r>
            <a:endParaRPr lang="en-US" dirty="0">
              <a:solidFill>
                <a:srgbClr val="003E52"/>
              </a:solidFill>
              <a:latin typeface="Arial"/>
              <a:cs typeface="Arial"/>
            </a:endParaRPr>
          </a:p>
        </p:txBody>
      </p:sp>
      <p:sp>
        <p:nvSpPr>
          <p:cNvPr id="12" name="Title 1"/>
          <p:cNvSpPr txBox="1">
            <a:spLocks/>
          </p:cNvSpPr>
          <p:nvPr/>
        </p:nvSpPr>
        <p:spPr>
          <a:xfrm>
            <a:off x="3327173" y="374432"/>
            <a:ext cx="5364372" cy="107130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003E52"/>
                </a:solidFill>
                <a:latin typeface="Arial"/>
                <a:cs typeface="Arial"/>
              </a:rPr>
              <a:t>Probationary Status</a:t>
            </a:r>
          </a:p>
          <a:p>
            <a:pPr algn="l"/>
            <a:r>
              <a:rPr lang="en-US" sz="2400" dirty="0">
                <a:solidFill>
                  <a:schemeClr val="bg1"/>
                </a:solidFill>
                <a:latin typeface="Arial"/>
                <a:cs typeface="Arial"/>
              </a:rPr>
              <a:t>Communication to Students</a:t>
            </a:r>
          </a:p>
          <a:p>
            <a:pPr algn="l"/>
            <a:endParaRPr lang="en-US" sz="3200" dirty="0">
              <a:solidFill>
                <a:srgbClr val="004343"/>
              </a:solidFill>
              <a:latin typeface="Arial"/>
              <a:cs typeface="Arial"/>
            </a:endParaRPr>
          </a:p>
        </p:txBody>
      </p:sp>
      <p:sp>
        <p:nvSpPr>
          <p:cNvPr id="14" name="Title 1"/>
          <p:cNvSpPr txBox="1">
            <a:spLocks/>
          </p:cNvSpPr>
          <p:nvPr/>
        </p:nvSpPr>
        <p:spPr>
          <a:xfrm>
            <a:off x="3305834" y="1486122"/>
            <a:ext cx="5345322" cy="85507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3E52"/>
                </a:solidFill>
                <a:latin typeface="Arial"/>
                <a:cs typeface="Arial"/>
              </a:rPr>
              <a:t>In addition to students being able to see their status online in registration status, . . .</a:t>
            </a:r>
            <a:endParaRPr lang="en-US" sz="2000" b="1" dirty="0">
              <a:solidFill>
                <a:srgbClr val="003E52"/>
              </a:solidFill>
              <a:latin typeface="Arial"/>
              <a:cs typeface="Arial"/>
            </a:endParaRPr>
          </a:p>
        </p:txBody>
      </p:sp>
      <p:pic>
        <p:nvPicPr>
          <p:cNvPr id="10" name="Picture 9" descr="Logo_Tab.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54011503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t>27</a:t>
            </a:fld>
            <a:endParaRPr lang="en-US"/>
          </a:p>
        </p:txBody>
      </p:sp>
      <p:pic>
        <p:nvPicPr>
          <p:cNvPr id="4" name="Picture 3"/>
          <p:cNvPicPr>
            <a:picLocks noChangeAspect="1"/>
          </p:cNvPicPr>
          <p:nvPr/>
        </p:nvPicPr>
        <p:blipFill>
          <a:blip r:embed="rId2"/>
          <a:stretch>
            <a:fillRect/>
          </a:stretch>
        </p:blipFill>
        <p:spPr>
          <a:xfrm>
            <a:off x="138499" y="617838"/>
            <a:ext cx="8834905" cy="6103637"/>
          </a:xfrm>
          <a:prstGeom prst="rect">
            <a:avLst/>
          </a:prstGeom>
        </p:spPr>
      </p:pic>
      <p:sp>
        <p:nvSpPr>
          <p:cNvPr id="5" name="Rounded Rectangle 4"/>
          <p:cNvSpPr/>
          <p:nvPr/>
        </p:nvSpPr>
        <p:spPr>
          <a:xfrm>
            <a:off x="1841157" y="1804086"/>
            <a:ext cx="1915297" cy="444844"/>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60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3E52"/>
                </a:solidFill>
              </a:rPr>
              <a:t>28</a:t>
            </a:fld>
            <a:endParaRPr lang="en-US" dirty="0">
              <a:solidFill>
                <a:srgbClr val="003E52"/>
              </a:solidFill>
            </a:endParaRPr>
          </a:p>
        </p:txBody>
      </p:sp>
      <p:sp>
        <p:nvSpPr>
          <p:cNvPr id="3" name="Title 1"/>
          <p:cNvSpPr txBox="1">
            <a:spLocks/>
          </p:cNvSpPr>
          <p:nvPr/>
        </p:nvSpPr>
        <p:spPr>
          <a:xfrm>
            <a:off x="1414165" y="2498273"/>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Impact:</a:t>
            </a:r>
          </a:p>
        </p:txBody>
      </p:sp>
      <p:sp>
        <p:nvSpPr>
          <p:cNvPr id="4" name="Subtitle 2"/>
          <p:cNvSpPr txBox="1">
            <a:spLocks/>
          </p:cNvSpPr>
          <p:nvPr/>
        </p:nvSpPr>
        <p:spPr>
          <a:xfrm>
            <a:off x="1414164" y="2971023"/>
            <a:ext cx="5253008"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Strategic Enrolment Impact</a:t>
            </a:r>
          </a:p>
        </p:txBody>
      </p:sp>
      <p:sp>
        <p:nvSpPr>
          <p:cNvPr id="7" name="Footer Placeholder 6"/>
          <p:cNvSpPr>
            <a:spLocks noGrp="1"/>
          </p:cNvSpPr>
          <p:nvPr>
            <p:ph type="ftr" sz="quarter" idx="11"/>
          </p:nvPr>
        </p:nvSpPr>
        <p:spPr>
          <a:xfrm>
            <a:off x="45720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2400658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1" y="0"/>
            <a:ext cx="9175221" cy="6912000"/>
          </a:xfrm>
          <a:prstGeom prst="rect">
            <a:avLst/>
          </a:prstGeom>
        </p:spPr>
      </p:pic>
      <p:sp>
        <p:nvSpPr>
          <p:cNvPr id="5" name="Rectangle 4"/>
          <p:cNvSpPr/>
          <p:nvPr/>
        </p:nvSpPr>
        <p:spPr>
          <a:xfrm>
            <a:off x="3086290" y="2026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52"/>
              </a:solidFill>
            </a:endParaRPr>
          </a:p>
        </p:txBody>
      </p:sp>
      <p:sp>
        <p:nvSpPr>
          <p:cNvPr id="8" name="Footer Placeholder 6"/>
          <p:cNvSpPr>
            <a:spLocks noGrp="1"/>
          </p:cNvSpPr>
          <p:nvPr>
            <p:ph type="ftr" sz="quarter" idx="11"/>
          </p:nvPr>
        </p:nvSpPr>
        <p:spPr>
          <a:xfrm>
            <a:off x="3327173" y="6097825"/>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sp>
        <p:nvSpPr>
          <p:cNvPr id="2" name="Rectangle 1"/>
          <p:cNvSpPr/>
          <p:nvPr/>
        </p:nvSpPr>
        <p:spPr>
          <a:xfrm>
            <a:off x="3308123" y="2287981"/>
            <a:ext cx="4483100" cy="1754326"/>
          </a:xfrm>
          <a:prstGeom prst="rect">
            <a:avLst/>
          </a:prstGeom>
        </p:spPr>
        <p:txBody>
          <a:bodyPr wrap="square">
            <a:spAutoFit/>
          </a:bodyPr>
          <a:lstStyle/>
          <a:p>
            <a:pPr marL="285750" indent="-285750">
              <a:buFont typeface="Arial"/>
              <a:buChar char="•"/>
            </a:pPr>
            <a:r>
              <a:rPr lang="en-US" dirty="0">
                <a:solidFill>
                  <a:srgbClr val="003E52"/>
                </a:solidFill>
                <a:latin typeface="Arial"/>
                <a:cs typeface="Arial"/>
              </a:rPr>
              <a:t>Track type or source of students at risk of cycling out </a:t>
            </a:r>
          </a:p>
          <a:p>
            <a:pPr marL="285750" indent="-285750">
              <a:buFont typeface="Arial"/>
              <a:buChar char="•"/>
            </a:pPr>
            <a:r>
              <a:rPr lang="en-US" dirty="0">
                <a:solidFill>
                  <a:srgbClr val="003E52"/>
                </a:solidFill>
                <a:latin typeface="Arial"/>
                <a:cs typeface="Arial"/>
              </a:rPr>
              <a:t>Track frequency of students cycling out and returning</a:t>
            </a:r>
          </a:p>
          <a:p>
            <a:pPr marL="285750" indent="-285750">
              <a:buFont typeface="Arial"/>
              <a:buChar char="•"/>
            </a:pPr>
            <a:r>
              <a:rPr lang="en-US" dirty="0">
                <a:solidFill>
                  <a:srgbClr val="003E52"/>
                </a:solidFill>
                <a:latin typeface="Arial"/>
                <a:cs typeface="Arial"/>
              </a:rPr>
              <a:t>Look for cycling patterns in specific programs</a:t>
            </a:r>
          </a:p>
        </p:txBody>
      </p:sp>
      <p:sp>
        <p:nvSpPr>
          <p:cNvPr id="9" name="Title 1"/>
          <p:cNvSpPr txBox="1">
            <a:spLocks/>
          </p:cNvSpPr>
          <p:nvPr/>
        </p:nvSpPr>
        <p:spPr>
          <a:xfrm>
            <a:off x="3327173" y="4047909"/>
            <a:ext cx="5345322" cy="1563143"/>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3E52"/>
                </a:solidFill>
                <a:latin typeface="Arial"/>
                <a:cs typeface="Arial"/>
              </a:rPr>
              <a:t>Planning can then be undertaken to provide academic supports, reexamine admission practices/requirements, review curriculum, and evaluate what satisfactory progress is at TRU.  </a:t>
            </a:r>
          </a:p>
        </p:txBody>
      </p:sp>
      <p:sp>
        <p:nvSpPr>
          <p:cNvPr id="12" name="Title 1"/>
          <p:cNvSpPr txBox="1">
            <a:spLocks/>
          </p:cNvSpPr>
          <p:nvPr/>
        </p:nvSpPr>
        <p:spPr>
          <a:xfrm>
            <a:off x="3327173" y="374432"/>
            <a:ext cx="5364372" cy="14628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003E52"/>
                </a:solidFill>
                <a:latin typeface="Arial"/>
                <a:cs typeface="Arial"/>
              </a:rPr>
              <a:t>Tracking the cyclists</a:t>
            </a:r>
          </a:p>
          <a:p>
            <a:pPr algn="l"/>
            <a:r>
              <a:rPr lang="en-US" sz="2400" dirty="0">
                <a:solidFill>
                  <a:schemeClr val="bg1"/>
                </a:solidFill>
                <a:latin typeface="Arial"/>
                <a:cs typeface="Arial"/>
              </a:rPr>
              <a:t>Through coding, you can see the routes students take</a:t>
            </a:r>
          </a:p>
          <a:p>
            <a:pPr algn="l"/>
            <a:endParaRPr lang="en-US" sz="3200" dirty="0">
              <a:solidFill>
                <a:srgbClr val="004343"/>
              </a:solidFill>
              <a:latin typeface="Arial"/>
              <a:cs typeface="Arial"/>
            </a:endParaRPr>
          </a:p>
        </p:txBody>
      </p:sp>
      <p:sp>
        <p:nvSpPr>
          <p:cNvPr id="14" name="Title 1"/>
          <p:cNvSpPr txBox="1">
            <a:spLocks/>
          </p:cNvSpPr>
          <p:nvPr/>
        </p:nvSpPr>
        <p:spPr>
          <a:xfrm>
            <a:off x="3330817" y="1837328"/>
            <a:ext cx="5345322" cy="48677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3E52"/>
                </a:solidFill>
                <a:latin typeface="Arial"/>
                <a:cs typeface="Arial"/>
              </a:rPr>
              <a:t>Depending on the depths you want to dive:</a:t>
            </a:r>
            <a:endParaRPr lang="en-US" sz="2000" b="1" dirty="0">
              <a:solidFill>
                <a:srgbClr val="003E52"/>
              </a:solidFill>
              <a:latin typeface="Arial"/>
              <a:cs typeface="Arial"/>
            </a:endParaRPr>
          </a:p>
        </p:txBody>
      </p:sp>
      <p:pic>
        <p:nvPicPr>
          <p:cNvPr id="10" name="Picture 9" descr="Logo_Tab.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33380401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t>3</a:t>
            </a:fld>
            <a:endParaRPr lang="en-US"/>
          </a:p>
        </p:txBody>
      </p:sp>
      <p:pic>
        <p:nvPicPr>
          <p:cNvPr id="3" name="Picture 2"/>
          <p:cNvPicPr>
            <a:picLocks noChangeAspect="1"/>
          </p:cNvPicPr>
          <p:nvPr/>
        </p:nvPicPr>
        <p:blipFill>
          <a:blip r:embed="rId2"/>
          <a:stretch>
            <a:fillRect/>
          </a:stretch>
        </p:blipFill>
        <p:spPr>
          <a:xfrm>
            <a:off x="1136606" y="1136705"/>
            <a:ext cx="6870787" cy="4584589"/>
          </a:xfrm>
          <a:prstGeom prst="rect">
            <a:avLst/>
          </a:prstGeom>
        </p:spPr>
      </p:pic>
      <p:pic>
        <p:nvPicPr>
          <p:cNvPr id="4" name="Picture 3"/>
          <p:cNvPicPr>
            <a:picLocks noChangeAspect="1"/>
          </p:cNvPicPr>
          <p:nvPr/>
        </p:nvPicPr>
        <p:blipFill>
          <a:blip r:embed="rId3"/>
          <a:stretch>
            <a:fillRect/>
          </a:stretch>
        </p:blipFill>
        <p:spPr>
          <a:xfrm>
            <a:off x="7620000" y="0"/>
            <a:ext cx="1335140" cy="688908"/>
          </a:xfrm>
          <a:prstGeom prst="rect">
            <a:avLst/>
          </a:prstGeom>
        </p:spPr>
      </p:pic>
      <p:pic>
        <p:nvPicPr>
          <p:cNvPr id="5" name="Picture 4"/>
          <p:cNvPicPr>
            <a:picLocks noChangeAspect="1"/>
          </p:cNvPicPr>
          <p:nvPr/>
        </p:nvPicPr>
        <p:blipFill>
          <a:blip r:embed="rId4"/>
          <a:stretch>
            <a:fillRect/>
          </a:stretch>
        </p:blipFill>
        <p:spPr>
          <a:xfrm>
            <a:off x="1136606" y="6069522"/>
            <a:ext cx="5663675" cy="304826"/>
          </a:xfrm>
          <a:prstGeom prst="rect">
            <a:avLst/>
          </a:prstGeom>
        </p:spPr>
      </p:pic>
      <p:sp>
        <p:nvSpPr>
          <p:cNvPr id="7" name="Rectangle 6"/>
          <p:cNvSpPr/>
          <p:nvPr/>
        </p:nvSpPr>
        <p:spPr>
          <a:xfrm>
            <a:off x="1136606" y="6277302"/>
            <a:ext cx="2451312" cy="261610"/>
          </a:xfrm>
          <a:prstGeom prst="rect">
            <a:avLst/>
          </a:prstGeom>
        </p:spPr>
        <p:txBody>
          <a:bodyPr wrap="none">
            <a:spAutoFit/>
          </a:bodyPr>
          <a:lstStyle/>
          <a:p>
            <a:pPr lvl="0"/>
            <a:r>
              <a:rPr lang="en-US" sz="1100" dirty="0">
                <a:solidFill>
                  <a:srgbClr val="003E52"/>
                </a:solidFill>
                <a:latin typeface="Arial"/>
                <a:cs typeface="Arial"/>
              </a:rPr>
              <a:t>WARUCC, Calgary AB | JUNE 2017</a:t>
            </a:r>
            <a:endParaRPr lang="en-US" sz="1100" dirty="0">
              <a:solidFill>
                <a:srgbClr val="003E52"/>
              </a:solidFill>
              <a:latin typeface="Arial"/>
              <a:cs typeface="Arial"/>
            </a:endParaRPr>
          </a:p>
        </p:txBody>
      </p:sp>
    </p:spTree>
    <p:extLst>
      <p:ext uri="{BB962C8B-B14F-4D97-AF65-F5344CB8AC3E}">
        <p14:creationId xmlns:p14="http://schemas.microsoft.com/office/powerpoint/2010/main" val="1124506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3E52"/>
                </a:solidFill>
              </a:rPr>
              <a:t>30</a:t>
            </a:fld>
            <a:endParaRPr lang="en-US" dirty="0">
              <a:solidFill>
                <a:srgbClr val="003E52"/>
              </a:solidFill>
            </a:endParaRPr>
          </a:p>
        </p:txBody>
      </p:sp>
      <p:sp>
        <p:nvSpPr>
          <p:cNvPr id="3" name="Title 1"/>
          <p:cNvSpPr txBox="1">
            <a:spLocks/>
          </p:cNvSpPr>
          <p:nvPr/>
        </p:nvSpPr>
        <p:spPr>
          <a:xfrm>
            <a:off x="1414165" y="2498273"/>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Follow Up:</a:t>
            </a:r>
          </a:p>
        </p:txBody>
      </p:sp>
      <p:sp>
        <p:nvSpPr>
          <p:cNvPr id="4" name="Subtitle 2"/>
          <p:cNvSpPr txBox="1">
            <a:spLocks/>
          </p:cNvSpPr>
          <p:nvPr/>
        </p:nvSpPr>
        <p:spPr>
          <a:xfrm>
            <a:off x="1414164" y="2971023"/>
            <a:ext cx="5253008"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Lessons Learned</a:t>
            </a:r>
          </a:p>
        </p:txBody>
      </p:sp>
      <p:sp>
        <p:nvSpPr>
          <p:cNvPr id="7" name="Footer Placeholder 6"/>
          <p:cNvSpPr>
            <a:spLocks noGrp="1"/>
          </p:cNvSpPr>
          <p:nvPr>
            <p:ph type="ftr" sz="quarter" idx="11"/>
          </p:nvPr>
        </p:nvSpPr>
        <p:spPr>
          <a:xfrm>
            <a:off x="45720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3723228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E5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FFFFFF"/>
                </a:solidFill>
              </a:rPr>
              <a:t>31</a:t>
            </a:fld>
            <a:endParaRPr lang="en-US" dirty="0">
              <a:solidFill>
                <a:srgbClr val="FFFFFF"/>
              </a:solidFill>
            </a:endParaRPr>
          </a:p>
        </p:txBody>
      </p:sp>
      <p:sp>
        <p:nvSpPr>
          <p:cNvPr id="10" name="Title 1"/>
          <p:cNvSpPr txBox="1">
            <a:spLocks/>
          </p:cNvSpPr>
          <p:nvPr/>
        </p:nvSpPr>
        <p:spPr>
          <a:xfrm>
            <a:off x="367163" y="916883"/>
            <a:ext cx="8409674" cy="79126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a:cs typeface="Arial"/>
              </a:rPr>
              <a:t>Academic Standing Overrides</a:t>
            </a:r>
          </a:p>
          <a:p>
            <a:pPr algn="l"/>
            <a:endParaRPr lang="en-US" sz="3200" dirty="0">
              <a:solidFill>
                <a:srgbClr val="004343"/>
              </a:solidFill>
              <a:latin typeface="Arial"/>
              <a:cs typeface="Arial"/>
            </a:endParaRPr>
          </a:p>
        </p:txBody>
      </p:sp>
      <p:sp>
        <p:nvSpPr>
          <p:cNvPr id="11" name="Title 1"/>
          <p:cNvSpPr txBox="1">
            <a:spLocks/>
          </p:cNvSpPr>
          <p:nvPr/>
        </p:nvSpPr>
        <p:spPr>
          <a:xfrm>
            <a:off x="467360" y="1532662"/>
            <a:ext cx="8409674" cy="38946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bg1"/>
                </a:solidFill>
                <a:latin typeface="Arial"/>
                <a:cs typeface="Arial"/>
              </a:rPr>
              <a:t>When to update SHAINST vs SFAREGS/SGASTDN</a:t>
            </a:r>
          </a:p>
        </p:txBody>
      </p:sp>
      <p:sp>
        <p:nvSpPr>
          <p:cNvPr id="12" name="Title 1"/>
          <p:cNvSpPr txBox="1">
            <a:spLocks/>
          </p:cNvSpPr>
          <p:nvPr/>
        </p:nvSpPr>
        <p:spPr>
          <a:xfrm>
            <a:off x="1247775" y="2263083"/>
            <a:ext cx="6543675" cy="3432867"/>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a:buChar char="•"/>
            </a:pPr>
            <a:r>
              <a:rPr lang="en-US" sz="2800" dirty="0">
                <a:solidFill>
                  <a:schemeClr val="bg1"/>
                </a:solidFill>
                <a:latin typeface="Arial"/>
                <a:cs typeface="Arial"/>
              </a:rPr>
              <a:t>SFASTDN/SFAREGS only good for that term </a:t>
            </a:r>
            <a:br>
              <a:rPr lang="en-US" sz="2800" dirty="0">
                <a:solidFill>
                  <a:schemeClr val="bg1"/>
                </a:solidFill>
                <a:latin typeface="Arial"/>
                <a:cs typeface="Arial"/>
              </a:rPr>
            </a:br>
            <a:endParaRPr lang="en-US" sz="2800" dirty="0">
              <a:solidFill>
                <a:schemeClr val="bg1"/>
              </a:solidFill>
              <a:latin typeface="Arial"/>
              <a:cs typeface="Arial"/>
            </a:endParaRPr>
          </a:p>
          <a:p>
            <a:pPr marL="457200" indent="-457200" algn="l">
              <a:buFont typeface="Arial"/>
              <a:buChar char="•"/>
            </a:pPr>
            <a:r>
              <a:rPr lang="en-US" sz="2800" dirty="0">
                <a:solidFill>
                  <a:schemeClr val="bg1"/>
                </a:solidFill>
                <a:latin typeface="Arial"/>
                <a:cs typeface="Arial"/>
              </a:rPr>
              <a:t>SHAINST change effective until next SHAINST record created</a:t>
            </a:r>
            <a:br>
              <a:rPr lang="en-US" sz="2800" dirty="0">
                <a:solidFill>
                  <a:schemeClr val="bg1"/>
                </a:solidFill>
                <a:latin typeface="Arial"/>
                <a:cs typeface="Arial"/>
              </a:rPr>
            </a:br>
            <a:endParaRPr lang="en-US" sz="2800" dirty="0">
              <a:solidFill>
                <a:schemeClr val="bg1"/>
              </a:solidFill>
              <a:latin typeface="Arial"/>
              <a:cs typeface="Arial"/>
            </a:endParaRPr>
          </a:p>
          <a:p>
            <a:pPr marL="457200" indent="-457200" algn="l">
              <a:buFont typeface="Arial"/>
              <a:buChar char="•"/>
            </a:pPr>
            <a:r>
              <a:rPr lang="en-US" sz="2800" dirty="0">
                <a:solidFill>
                  <a:schemeClr val="bg1"/>
                </a:solidFill>
                <a:latin typeface="Arial"/>
                <a:cs typeface="Arial"/>
              </a:rPr>
              <a:t>Readmit on the SHAINST records as multiple terms likely open</a:t>
            </a:r>
          </a:p>
          <a:p>
            <a:pPr algn="l"/>
            <a:endParaRPr lang="en-US" sz="3200" dirty="0">
              <a:solidFill>
                <a:srgbClr val="004343"/>
              </a:solidFill>
              <a:latin typeface="Arial"/>
              <a:cs typeface="Arial"/>
            </a:endParaRP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15" name="Footer Placeholder 6"/>
          <p:cNvSpPr>
            <a:spLocks noGrp="1"/>
          </p:cNvSpPr>
          <p:nvPr>
            <p:ph type="ftr" sz="quarter" idx="11"/>
          </p:nvPr>
        </p:nvSpPr>
        <p:spPr>
          <a:xfrm>
            <a:off x="467360" y="6356350"/>
            <a:ext cx="5664200" cy="365125"/>
          </a:xfrm>
        </p:spPr>
        <p:txBody>
          <a:bodyPr/>
          <a:lstStyle/>
          <a:p>
            <a:pPr algn="l"/>
            <a:r>
              <a:rPr lang="en-US" sz="1100" dirty="0" smtClean="0">
                <a:solidFill>
                  <a:schemeClr val="bg1"/>
                </a:solidFill>
                <a:latin typeface="Arial"/>
                <a:cs typeface="Arial"/>
              </a:rPr>
              <a:t>WARUCC</a:t>
            </a:r>
            <a:r>
              <a:rPr lang="en-US" sz="1100" dirty="0">
                <a:solidFill>
                  <a:schemeClr val="bg1"/>
                </a:solidFill>
                <a:latin typeface="Arial"/>
                <a:cs typeface="Arial"/>
              </a:rPr>
              <a:t>, Calgary AB | JUNE 2017</a:t>
            </a:r>
          </a:p>
        </p:txBody>
      </p:sp>
    </p:spTree>
    <p:extLst>
      <p:ext uri="{BB962C8B-B14F-4D97-AF65-F5344CB8AC3E}">
        <p14:creationId xmlns:p14="http://schemas.microsoft.com/office/powerpoint/2010/main" val="2006684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32</a:t>
            </a:fld>
            <a:endParaRPr lang="en-US" dirty="0">
              <a:solidFill>
                <a:srgbClr val="004343"/>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sp>
        <p:nvSpPr>
          <p:cNvPr id="9" name="Title 1"/>
          <p:cNvSpPr txBox="1">
            <a:spLocks/>
          </p:cNvSpPr>
          <p:nvPr/>
        </p:nvSpPr>
        <p:spPr>
          <a:xfrm>
            <a:off x="937260" y="673464"/>
            <a:ext cx="6238240" cy="1272175"/>
          </a:xfrm>
          <a:prstGeom prst="rect">
            <a:avLst/>
          </a:prstGeom>
        </p:spPr>
        <p:txBody>
          <a:bodyP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dirty="0">
                <a:solidFill>
                  <a:srgbClr val="003E52"/>
                </a:solidFill>
                <a:latin typeface="Arial"/>
                <a:cs typeface="Arial"/>
              </a:rPr>
              <a:t>Do transfer and PLAR count:</a:t>
            </a:r>
          </a:p>
          <a:p>
            <a:pPr algn="l"/>
            <a:r>
              <a:rPr lang="en-US" sz="2000" dirty="0">
                <a:solidFill>
                  <a:srgbClr val="65CBC9"/>
                </a:solidFill>
                <a:latin typeface="Arial"/>
                <a:cs typeface="Arial"/>
              </a:rPr>
              <a:t>A question of interpretation</a:t>
            </a:r>
          </a:p>
          <a:p>
            <a:pPr algn="l"/>
            <a:endParaRPr lang="en-US" sz="3200" dirty="0">
              <a:solidFill>
                <a:srgbClr val="004343"/>
              </a:solidFill>
              <a:latin typeface="Arial"/>
              <a:cs typeface="Arial"/>
            </a:endParaRPr>
          </a:p>
        </p:txBody>
      </p:sp>
      <p:sp>
        <p:nvSpPr>
          <p:cNvPr id="10" name="Title 1"/>
          <p:cNvSpPr txBox="1">
            <a:spLocks/>
          </p:cNvSpPr>
          <p:nvPr/>
        </p:nvSpPr>
        <p:spPr>
          <a:xfrm>
            <a:off x="4800599" y="1304925"/>
            <a:ext cx="4029075" cy="5051425"/>
          </a:xfrm>
          <a:prstGeom prst="rect">
            <a:avLst/>
          </a:prstGeom>
          <a:effectLst>
            <a:outerShdw blurRad="50800" dist="50800" dir="5400000" algn="ctr" rotWithShape="0">
              <a:schemeClr val="bg1">
                <a:alpha val="0"/>
              </a:schemeClr>
            </a:outerShdw>
          </a:effectLst>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1450" indent="-171450">
              <a:buFont typeface="Wingdings" panose="05000000000000000000" pitchFamily="2" charset="2"/>
              <a:buChar char="ü"/>
            </a:pPr>
            <a:r>
              <a:rPr lang="en-CA" sz="1600" dirty="0"/>
              <a:t>GPA</a:t>
            </a:r>
          </a:p>
          <a:p>
            <a:pPr marL="171450" indent="-171450">
              <a:buFont typeface="Wingdings" panose="05000000000000000000" pitchFamily="2" charset="2"/>
              <a:buChar char="ü"/>
            </a:pPr>
            <a:r>
              <a:rPr lang="en-CA" sz="1600" dirty="0"/>
              <a:t>Number of credits</a:t>
            </a:r>
            <a:br>
              <a:rPr lang="en-CA" sz="1600" dirty="0"/>
            </a:br>
            <a:endParaRPr lang="en-CA" sz="1600" dirty="0"/>
          </a:p>
          <a:p>
            <a:pPr marL="171450" indent="-171450" algn="l">
              <a:buFont typeface="Arial" panose="020B0604020202020204" pitchFamily="34" charset="0"/>
              <a:buChar char="•"/>
            </a:pPr>
            <a:r>
              <a:rPr lang="en-CA" sz="1600" dirty="0"/>
              <a:t>Some grades don’t impact GPA: NCG, no credit granted; COM, complete; S, </a:t>
            </a:r>
            <a:r>
              <a:rPr lang="en-CA" sz="1600" dirty="0" err="1"/>
              <a:t>Plar</a:t>
            </a:r>
            <a:r>
              <a:rPr lang="en-CA" sz="1600" dirty="0"/>
              <a:t> credit; TR, transfer credit; AEG, </a:t>
            </a:r>
            <a:r>
              <a:rPr lang="en-CA" sz="1600" dirty="0" err="1"/>
              <a:t>Aegrotat</a:t>
            </a:r>
            <a:r>
              <a:rPr lang="en-CA" sz="1600" dirty="0"/>
              <a:t>.</a:t>
            </a:r>
          </a:p>
          <a:p>
            <a:pPr marL="171450" indent="-171450" algn="l">
              <a:buFont typeface="Arial" panose="020B0604020202020204" pitchFamily="34" charset="0"/>
              <a:buChar char="•"/>
            </a:pPr>
            <a:r>
              <a:rPr lang="en-CA" sz="1600" dirty="0"/>
              <a:t>Not all courses have credits, but all credits count towards the credit count</a:t>
            </a:r>
          </a:p>
          <a:p>
            <a:pPr marL="171450" indent="-171450" algn="l">
              <a:buFont typeface="Arial" panose="020B0604020202020204" pitchFamily="34" charset="0"/>
              <a:buChar char="•"/>
            </a:pPr>
            <a:r>
              <a:rPr lang="en-CA" sz="1600" dirty="0"/>
              <a:t>There is a line in the policy to say that they can remain on probation if they are making improvements.  But that is a human call. Make sure it is done though.</a:t>
            </a:r>
            <a:br>
              <a:rPr lang="en-CA" sz="1600" dirty="0"/>
            </a:br>
            <a:endParaRPr lang="en-CA" sz="1600" dirty="0"/>
          </a:p>
          <a:p>
            <a:pPr algn="l"/>
            <a:r>
              <a:rPr lang="en-CA" sz="1600" dirty="0"/>
              <a:t>Back to the policy:</a:t>
            </a:r>
          </a:p>
          <a:p>
            <a:pPr marL="171450" indent="-171450" algn="l">
              <a:buFont typeface="Arial" panose="020B0604020202020204" pitchFamily="34" charset="0"/>
              <a:buChar char="•"/>
            </a:pPr>
            <a:r>
              <a:rPr lang="en-US" sz="1600" dirty="0"/>
              <a:t>Satisfactory academic progress shall be defined as the achievement of grades which permit a student to move to the next highest level of academic studies.</a:t>
            </a:r>
          </a:p>
          <a:p>
            <a:pPr marL="171450" indent="-171450" algn="l">
              <a:buFont typeface="Arial" panose="020B0604020202020204" pitchFamily="34" charset="0"/>
              <a:buChar char="•"/>
            </a:pPr>
            <a:r>
              <a:rPr lang="en-US" sz="1600" dirty="0"/>
              <a:t>Academic probation is a warning that progress has not been satisfactory</a:t>
            </a:r>
          </a:p>
          <a:p>
            <a:pPr marL="171450" indent="-171450">
              <a:buFont typeface="Wingdings" panose="05000000000000000000" pitchFamily="2" charset="2"/>
              <a:buChar char="ü"/>
            </a:pPr>
            <a:endParaRPr lang="en-CA" sz="1600" dirty="0"/>
          </a:p>
          <a:p>
            <a:endParaRPr lang="en-US" sz="1000" dirty="0"/>
          </a:p>
          <a:p>
            <a:r>
              <a:rPr lang="en-CA" sz="1000" dirty="0"/>
              <a:t> </a:t>
            </a:r>
            <a:endParaRPr lang="en-US" sz="1000" dirty="0"/>
          </a:p>
          <a:p>
            <a:r>
              <a:rPr lang="en-CA" sz="1000" dirty="0"/>
              <a:t> </a:t>
            </a:r>
            <a:endParaRPr lang="en-US" sz="1000" dirty="0"/>
          </a:p>
        </p:txBody>
      </p:sp>
      <p:sp>
        <p:nvSpPr>
          <p:cNvPr id="4" name="Rectangle 3"/>
          <p:cNvSpPr/>
          <p:nvPr/>
        </p:nvSpPr>
        <p:spPr>
          <a:xfrm>
            <a:off x="371306" y="5628764"/>
            <a:ext cx="1350050" cy="276999"/>
          </a:xfrm>
          <a:prstGeom prst="rect">
            <a:avLst/>
          </a:prstGeom>
        </p:spPr>
        <p:txBody>
          <a:bodyPr wrap="none">
            <a:spAutoFit/>
          </a:bodyPr>
          <a:lstStyle/>
          <a:p>
            <a:r>
              <a:rPr lang="en-US" sz="1200" baseline="30000" dirty="0">
                <a:solidFill>
                  <a:srgbClr val="003E52"/>
                </a:solidFill>
                <a:latin typeface="Arial" charset="0"/>
                <a:ea typeface="Arial" charset="0"/>
                <a:cs typeface="Arial" charset="0"/>
              </a:rPr>
              <a:t>Navigating to a credential</a:t>
            </a:r>
            <a:endParaRPr lang="en-US"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360" y="2217149"/>
            <a:ext cx="4237990" cy="2909414"/>
          </a:xfrm>
          <a:prstGeom prst="rect">
            <a:avLst/>
          </a:prstGeom>
        </p:spPr>
      </p:pic>
      <p:pic>
        <p:nvPicPr>
          <p:cNvPr id="11" name="Picture 10" descr="Logo_Ta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476943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4343"/>
                </a:solidFill>
              </a:rPr>
              <a:t>33</a:t>
            </a:fld>
            <a:endParaRPr lang="en-US" dirty="0">
              <a:solidFill>
                <a:srgbClr val="004343"/>
              </a:solidFill>
            </a:endParaRPr>
          </a:p>
        </p:txBody>
      </p:sp>
      <p:sp>
        <p:nvSpPr>
          <p:cNvPr id="7" name="Footer Placeholder 6"/>
          <p:cNvSpPr>
            <a:spLocks noGrp="1"/>
          </p:cNvSpPr>
          <p:nvPr>
            <p:ph type="ftr" sz="quarter" idx="11"/>
          </p:nvPr>
        </p:nvSpPr>
        <p:spPr>
          <a:xfrm>
            <a:off x="46736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sp>
        <p:nvSpPr>
          <p:cNvPr id="9" name="Title 1"/>
          <p:cNvSpPr txBox="1">
            <a:spLocks/>
          </p:cNvSpPr>
          <p:nvPr/>
        </p:nvSpPr>
        <p:spPr>
          <a:xfrm>
            <a:off x="937260" y="673464"/>
            <a:ext cx="6238240" cy="127217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b="1" dirty="0">
                <a:solidFill>
                  <a:srgbClr val="003E52"/>
                </a:solidFill>
                <a:latin typeface="Arial"/>
                <a:cs typeface="Arial"/>
              </a:rPr>
              <a:t>Early Intervention:</a:t>
            </a:r>
          </a:p>
          <a:p>
            <a:pPr algn="l"/>
            <a:r>
              <a:rPr lang="en-US" sz="2000" b="1" dirty="0">
                <a:solidFill>
                  <a:srgbClr val="FFCF00"/>
                </a:solidFill>
                <a:latin typeface="Arial"/>
                <a:cs typeface="Arial"/>
              </a:rPr>
              <a:t>Formal and Informal</a:t>
            </a:r>
          </a:p>
          <a:p>
            <a:pPr algn="l"/>
            <a:endParaRPr lang="en-US" sz="3200" dirty="0">
              <a:solidFill>
                <a:srgbClr val="004343"/>
              </a:solidFill>
              <a:latin typeface="Arial"/>
              <a:cs typeface="Arial"/>
            </a:endParaRPr>
          </a:p>
        </p:txBody>
      </p:sp>
      <p:sp>
        <p:nvSpPr>
          <p:cNvPr id="10" name="Title 1"/>
          <p:cNvSpPr txBox="1">
            <a:spLocks/>
          </p:cNvSpPr>
          <p:nvPr/>
        </p:nvSpPr>
        <p:spPr>
          <a:xfrm>
            <a:off x="5232400" y="2129659"/>
            <a:ext cx="3201916" cy="3902205"/>
          </a:xfrm>
          <a:prstGeom prst="rect">
            <a:avLst/>
          </a:prstGeom>
          <a:effectLst>
            <a:outerShdw blurRad="50800" dist="50800" dir="5400000" algn="ctr" rotWithShape="0">
              <a:schemeClr val="bg1">
                <a:alpha val="0"/>
              </a:schemeClr>
            </a:outerShdw>
          </a:effectLst>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spcAft>
                <a:spcPts val="1200"/>
              </a:spcAft>
              <a:buFont typeface="Wingdings" panose="05000000000000000000" pitchFamily="2" charset="2"/>
              <a:buChar char="v"/>
            </a:pPr>
            <a:r>
              <a:rPr lang="en-US" sz="3200" baseline="30000" dirty="0">
                <a:solidFill>
                  <a:srgbClr val="003E52"/>
                </a:solidFill>
                <a:latin typeface="Arial" charset="0"/>
                <a:ea typeface="Arial" charset="0"/>
                <a:cs typeface="Arial" charset="0"/>
              </a:rPr>
              <a:t>Early Alerts</a:t>
            </a:r>
          </a:p>
          <a:p>
            <a:pPr marL="571500" indent="-571500" algn="l">
              <a:spcAft>
                <a:spcPts val="1200"/>
              </a:spcAft>
              <a:buFont typeface="Wingdings" panose="05000000000000000000" pitchFamily="2" charset="2"/>
              <a:buChar char="v"/>
            </a:pPr>
            <a:r>
              <a:rPr lang="en-US" sz="3200" baseline="30000" dirty="0">
                <a:solidFill>
                  <a:srgbClr val="003E52"/>
                </a:solidFill>
                <a:latin typeface="Arial" charset="0"/>
                <a:ea typeface="Arial" charset="0"/>
                <a:cs typeface="Arial" charset="0"/>
              </a:rPr>
              <a:t>Advisors</a:t>
            </a:r>
          </a:p>
          <a:p>
            <a:pPr marL="571500" indent="-571500" algn="l">
              <a:spcAft>
                <a:spcPts val="1200"/>
              </a:spcAft>
              <a:buFont typeface="Wingdings" panose="05000000000000000000" pitchFamily="2" charset="2"/>
              <a:buChar char="v"/>
            </a:pPr>
            <a:r>
              <a:rPr lang="en-US" sz="3200" baseline="30000" dirty="0">
                <a:solidFill>
                  <a:srgbClr val="003E52"/>
                </a:solidFill>
                <a:latin typeface="Arial" charset="0"/>
                <a:ea typeface="Arial" charset="0"/>
                <a:cs typeface="Arial" charset="0"/>
              </a:rPr>
              <a:t>Faculty</a:t>
            </a:r>
          </a:p>
          <a:p>
            <a:pPr marL="571500" indent="-571500" algn="l">
              <a:spcAft>
                <a:spcPts val="1200"/>
              </a:spcAft>
              <a:buFont typeface="Wingdings" panose="05000000000000000000" pitchFamily="2" charset="2"/>
              <a:buChar char="v"/>
            </a:pPr>
            <a:r>
              <a:rPr lang="en-US" sz="3200" baseline="30000" dirty="0">
                <a:solidFill>
                  <a:srgbClr val="003E52"/>
                </a:solidFill>
                <a:latin typeface="Arial" charset="0"/>
                <a:ea typeface="Arial" charset="0"/>
                <a:cs typeface="Arial" charset="0"/>
              </a:rPr>
              <a:t>Student Affairs</a:t>
            </a:r>
          </a:p>
          <a:p>
            <a:pPr marL="571500" indent="-571500" algn="l">
              <a:spcAft>
                <a:spcPts val="1200"/>
              </a:spcAft>
              <a:buFont typeface="Wingdings" panose="05000000000000000000" pitchFamily="2" charset="2"/>
              <a:buChar char="v"/>
            </a:pPr>
            <a:r>
              <a:rPr lang="en-US" sz="3200" baseline="30000" dirty="0">
                <a:solidFill>
                  <a:srgbClr val="003E52"/>
                </a:solidFill>
                <a:latin typeface="Arial" charset="0"/>
                <a:ea typeface="Arial" charset="0"/>
                <a:cs typeface="Arial" charset="0"/>
              </a:rPr>
              <a:t>Admissions and Records Staff</a:t>
            </a:r>
          </a:p>
        </p:txBody>
      </p:sp>
      <p:sp>
        <p:nvSpPr>
          <p:cNvPr id="4" name="Rectangle 3"/>
          <p:cNvSpPr/>
          <p:nvPr/>
        </p:nvSpPr>
        <p:spPr>
          <a:xfrm>
            <a:off x="371306" y="5417876"/>
            <a:ext cx="1203919" cy="276999"/>
          </a:xfrm>
          <a:prstGeom prst="rect">
            <a:avLst/>
          </a:prstGeom>
        </p:spPr>
        <p:txBody>
          <a:bodyPr wrap="none">
            <a:spAutoFit/>
          </a:bodyPr>
          <a:lstStyle/>
          <a:p>
            <a:r>
              <a:rPr lang="en-US" sz="1200" baseline="30000" dirty="0">
                <a:solidFill>
                  <a:srgbClr val="003E52"/>
                </a:solidFill>
                <a:latin typeface="Arial" charset="0"/>
                <a:ea typeface="Arial" charset="0"/>
                <a:cs typeface="Arial" charset="0"/>
              </a:rPr>
              <a:t>Whole institution effort</a:t>
            </a:r>
            <a:endParaRPr lang="en-US" sz="1200" dirty="0"/>
          </a:p>
        </p:txBody>
      </p:sp>
      <p:pic>
        <p:nvPicPr>
          <p:cNvPr id="5" name="Picture 4"/>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467361" y="2132978"/>
            <a:ext cx="4486776" cy="3189649"/>
          </a:xfrm>
          <a:prstGeom prst="rect">
            <a:avLst/>
          </a:prstGeom>
        </p:spPr>
      </p:pic>
      <p:pic>
        <p:nvPicPr>
          <p:cNvPr id="11" name="Picture 10" descr="Logo_Ta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2796369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800" y="-27384"/>
            <a:ext cx="9172800" cy="6912768"/>
          </a:xfrm>
          <a:prstGeom prst="rect">
            <a:avLst/>
          </a:prstGeom>
        </p:spPr>
      </p:pic>
      <p:sp>
        <p:nvSpPr>
          <p:cNvPr id="5" name="Rectangle 4"/>
          <p:cNvSpPr/>
          <p:nvPr/>
        </p:nvSpPr>
        <p:spPr>
          <a:xfrm>
            <a:off x="200419" y="189942"/>
            <a:ext cx="5784410" cy="6426757"/>
          </a:xfrm>
          <a:prstGeom prst="rect">
            <a:avLst/>
          </a:prstGeom>
          <a:solidFill>
            <a:srgbClr val="F8F5E5">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E52"/>
              </a:solidFill>
            </a:endParaRPr>
          </a:p>
        </p:txBody>
      </p:sp>
      <p:sp>
        <p:nvSpPr>
          <p:cNvPr id="8" name="Footer Placeholder 6"/>
          <p:cNvSpPr>
            <a:spLocks noGrp="1"/>
          </p:cNvSpPr>
          <p:nvPr>
            <p:ph type="ftr" sz="quarter" idx="11"/>
          </p:nvPr>
        </p:nvSpPr>
        <p:spPr>
          <a:xfrm>
            <a:off x="434058" y="6097825"/>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sp>
        <p:nvSpPr>
          <p:cNvPr id="2" name="Rectangle 1"/>
          <p:cNvSpPr/>
          <p:nvPr/>
        </p:nvSpPr>
        <p:spPr>
          <a:xfrm>
            <a:off x="415007" y="2875432"/>
            <a:ext cx="4776117" cy="1477328"/>
          </a:xfrm>
          <a:prstGeom prst="rect">
            <a:avLst/>
          </a:prstGeom>
        </p:spPr>
        <p:txBody>
          <a:bodyPr wrap="square">
            <a:spAutoFit/>
          </a:bodyPr>
          <a:lstStyle/>
          <a:p>
            <a:pPr marL="285750" indent="-285750">
              <a:buFont typeface="Arial"/>
              <a:buChar char="•"/>
            </a:pPr>
            <a:r>
              <a:rPr lang="en-US" dirty="0">
                <a:solidFill>
                  <a:srgbClr val="003E52"/>
                </a:solidFill>
                <a:latin typeface="Arial"/>
                <a:cs typeface="Arial"/>
              </a:rPr>
              <a:t>Early Alerts are in place</a:t>
            </a:r>
          </a:p>
          <a:p>
            <a:pPr marL="285750" indent="-285750">
              <a:buFont typeface="Arial"/>
              <a:buChar char="•"/>
            </a:pPr>
            <a:r>
              <a:rPr lang="en-US" dirty="0">
                <a:solidFill>
                  <a:srgbClr val="003E52"/>
                </a:solidFill>
                <a:latin typeface="Arial"/>
                <a:cs typeface="Arial"/>
              </a:rPr>
              <a:t>Dean’s are connecting with Dean’s List students</a:t>
            </a:r>
          </a:p>
          <a:p>
            <a:pPr marL="285750" indent="-285750">
              <a:buFont typeface="Arial"/>
              <a:buChar char="•"/>
            </a:pPr>
            <a:r>
              <a:rPr lang="en-US" dirty="0">
                <a:solidFill>
                  <a:srgbClr val="003E52"/>
                </a:solidFill>
                <a:latin typeface="Arial"/>
                <a:cs typeface="Arial"/>
              </a:rPr>
              <a:t>Process can be done in a couple of days rather than three weeks +</a:t>
            </a:r>
          </a:p>
        </p:txBody>
      </p:sp>
      <p:sp>
        <p:nvSpPr>
          <p:cNvPr id="9" name="Title 1"/>
          <p:cNvSpPr txBox="1">
            <a:spLocks/>
          </p:cNvSpPr>
          <p:nvPr/>
        </p:nvSpPr>
        <p:spPr>
          <a:xfrm>
            <a:off x="434058" y="4410074"/>
            <a:ext cx="5345322" cy="4929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rgbClr val="003E52"/>
              </a:solidFill>
              <a:latin typeface="Arial"/>
              <a:cs typeface="Arial"/>
            </a:endParaRPr>
          </a:p>
        </p:txBody>
      </p:sp>
      <p:sp>
        <p:nvSpPr>
          <p:cNvPr id="12" name="Title 1"/>
          <p:cNvSpPr txBox="1">
            <a:spLocks/>
          </p:cNvSpPr>
          <p:nvPr/>
        </p:nvSpPr>
        <p:spPr>
          <a:xfrm>
            <a:off x="415008" y="374432"/>
            <a:ext cx="5364372" cy="14628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003E52"/>
                </a:solidFill>
                <a:latin typeface="Arial"/>
                <a:cs typeface="Arial"/>
              </a:rPr>
              <a:t>On the bright side</a:t>
            </a:r>
          </a:p>
          <a:p>
            <a:pPr algn="l"/>
            <a:r>
              <a:rPr lang="en-US" sz="2400" dirty="0">
                <a:solidFill>
                  <a:srgbClr val="003E52"/>
                </a:solidFill>
                <a:latin typeface="Arial"/>
                <a:cs typeface="Arial"/>
              </a:rPr>
              <a:t>And there is one</a:t>
            </a:r>
          </a:p>
          <a:p>
            <a:pPr algn="l"/>
            <a:endParaRPr lang="en-US" sz="3200" dirty="0">
              <a:solidFill>
                <a:srgbClr val="004343"/>
              </a:solidFill>
              <a:latin typeface="Arial"/>
              <a:cs typeface="Arial"/>
            </a:endParaRPr>
          </a:p>
        </p:txBody>
      </p:sp>
      <p:sp>
        <p:nvSpPr>
          <p:cNvPr id="14" name="Title 1"/>
          <p:cNvSpPr txBox="1">
            <a:spLocks/>
          </p:cNvSpPr>
          <p:nvPr/>
        </p:nvSpPr>
        <p:spPr>
          <a:xfrm>
            <a:off x="418652" y="1837328"/>
            <a:ext cx="5345322" cy="85507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3E52"/>
                </a:solidFill>
                <a:latin typeface="Arial"/>
                <a:cs typeface="Arial"/>
              </a:rPr>
              <a:t>Engagement from across the institution</a:t>
            </a:r>
          </a:p>
        </p:txBody>
      </p:sp>
      <p:pic>
        <p:nvPicPr>
          <p:cNvPr id="10" name="Picture 9" descr="Logo_Tab.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4" name="TextBox 3"/>
          <p:cNvSpPr txBox="1"/>
          <p:nvPr/>
        </p:nvSpPr>
        <p:spPr>
          <a:xfrm>
            <a:off x="434058" y="4410074"/>
            <a:ext cx="4852317" cy="1200329"/>
          </a:xfrm>
          <a:prstGeom prst="rect">
            <a:avLst/>
          </a:prstGeom>
          <a:noFill/>
        </p:spPr>
        <p:txBody>
          <a:bodyPr wrap="square" rtlCol="0">
            <a:spAutoFit/>
          </a:bodyPr>
          <a:lstStyle/>
          <a:p>
            <a:r>
              <a:rPr lang="en-US" dirty="0">
                <a:solidFill>
                  <a:srgbClr val="003E52"/>
                </a:solidFill>
                <a:latin typeface="Arial"/>
                <a:cs typeface="Arial"/>
              </a:rPr>
              <a:t>After one year, there are fewer students being required to withdraw as long as the improving but not there yet consideration is given.</a:t>
            </a:r>
            <a:endParaRPr lang="en-US" b="1" dirty="0">
              <a:solidFill>
                <a:srgbClr val="003E52"/>
              </a:solidFill>
              <a:latin typeface="Arial"/>
              <a:cs typeface="Arial"/>
            </a:endParaRPr>
          </a:p>
          <a:p>
            <a:endParaRPr lang="en-US" dirty="0"/>
          </a:p>
        </p:txBody>
      </p:sp>
    </p:spTree>
    <p:extLst>
      <p:ext uri="{BB962C8B-B14F-4D97-AF65-F5344CB8AC3E}">
        <p14:creationId xmlns:p14="http://schemas.microsoft.com/office/powerpoint/2010/main" val="236098343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000" y="0"/>
            <a:ext cx="9180000" cy="6912000"/>
          </a:xfrm>
          <a:prstGeom prst="rect">
            <a:avLst/>
          </a:prstGeom>
        </p:spPr>
      </p:pic>
      <p:sp>
        <p:nvSpPr>
          <p:cNvPr id="5" name="Rectangle 4"/>
          <p:cNvSpPr/>
          <p:nvPr/>
        </p:nvSpPr>
        <p:spPr>
          <a:xfrm>
            <a:off x="3086290" y="202642"/>
            <a:ext cx="5784410" cy="6426757"/>
          </a:xfrm>
          <a:prstGeom prst="rect">
            <a:avLst/>
          </a:prstGeom>
          <a:solidFill>
            <a:srgbClr val="65CBC9">
              <a:alpha val="78000"/>
            </a:srgbClr>
          </a:solidFill>
          <a:ln>
            <a:noFill/>
          </a:ln>
          <a:effectLst>
            <a:outerShdw blurRad="952500" dist="23000" dir="5400000" sx="102000" sy="102000" rotWithShape="0">
              <a:srgbClr val="000000">
                <a:alpha val="1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3E52"/>
              </a:solidFill>
            </a:endParaRPr>
          </a:p>
        </p:txBody>
      </p:sp>
      <p:sp>
        <p:nvSpPr>
          <p:cNvPr id="12" name="Title 1"/>
          <p:cNvSpPr txBox="1">
            <a:spLocks/>
          </p:cNvSpPr>
          <p:nvPr/>
        </p:nvSpPr>
        <p:spPr>
          <a:xfrm>
            <a:off x="3327173" y="374432"/>
            <a:ext cx="5364372" cy="146289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003E52"/>
                </a:solidFill>
                <a:latin typeface="Arial"/>
                <a:cs typeface="Arial"/>
              </a:rPr>
              <a:t>Other resources</a:t>
            </a:r>
          </a:p>
          <a:p>
            <a:pPr algn="l"/>
            <a:r>
              <a:rPr lang="en-US" sz="2400" dirty="0">
                <a:solidFill>
                  <a:schemeClr val="bg1"/>
                </a:solidFill>
                <a:latin typeface="Arial"/>
                <a:cs typeface="Arial"/>
              </a:rPr>
              <a:t>TRU Website links:</a:t>
            </a:r>
          </a:p>
          <a:p>
            <a:pPr algn="l"/>
            <a:endParaRPr lang="en-US" sz="3200" dirty="0">
              <a:solidFill>
                <a:srgbClr val="004343"/>
              </a:solidFill>
              <a:latin typeface="Arial"/>
              <a:cs typeface="Arial"/>
            </a:endParaRPr>
          </a:p>
        </p:txBody>
      </p:sp>
      <p:sp>
        <p:nvSpPr>
          <p:cNvPr id="14" name="Title 1"/>
          <p:cNvSpPr txBox="1">
            <a:spLocks/>
          </p:cNvSpPr>
          <p:nvPr/>
        </p:nvSpPr>
        <p:spPr>
          <a:xfrm>
            <a:off x="3330817" y="1837327"/>
            <a:ext cx="5345322" cy="3429997"/>
          </a:xfrm>
          <a:prstGeom prst="rect">
            <a:avLst/>
          </a:prstGeom>
        </p:spPr>
        <p:txBody>
          <a:bodyP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lvl="0" indent="-571500" algn="l">
              <a:buFont typeface="Wingdings" panose="05000000000000000000" pitchFamily="2" charset="2"/>
              <a:buChar char="ü"/>
            </a:pPr>
            <a:r>
              <a:rPr lang="en-US" dirty="0"/>
              <a:t>Early Alert - </a:t>
            </a:r>
            <a:r>
              <a:rPr lang="en-US" u="sng" dirty="0">
                <a:hlinkClick r:id="rId5"/>
              </a:rPr>
              <a:t>https://www.tru.ca/campus/services/support/early-alert.html</a:t>
            </a:r>
            <a:r>
              <a:rPr lang="en-US" u="sng" dirty="0"/>
              <a:t/>
            </a:r>
            <a:br>
              <a:rPr lang="en-US" u="sng" dirty="0"/>
            </a:br>
            <a:endParaRPr lang="en-US" dirty="0"/>
          </a:p>
          <a:p>
            <a:pPr marL="571500" lvl="0" indent="-571500" algn="l">
              <a:buFont typeface="Wingdings" panose="05000000000000000000" pitchFamily="2" charset="2"/>
              <a:buChar char="ü"/>
            </a:pPr>
            <a:r>
              <a:rPr lang="en-US" dirty="0"/>
              <a:t>Academic Standing and Probation - </a:t>
            </a:r>
            <a:r>
              <a:rPr lang="en-US" u="sng" dirty="0">
                <a:hlinkClick r:id="rId6"/>
              </a:rPr>
              <a:t>https://www.tru.ca/campus/current/academic-records/academic-probation.html</a:t>
            </a:r>
            <a:r>
              <a:rPr lang="en-US" u="sng" dirty="0"/>
              <a:t/>
            </a:r>
            <a:br>
              <a:rPr lang="en-US" u="sng" dirty="0"/>
            </a:br>
            <a:endParaRPr lang="en-US" dirty="0"/>
          </a:p>
          <a:p>
            <a:pPr marL="571500" lvl="0" indent="-571500" algn="l">
              <a:buFont typeface="Wingdings" panose="05000000000000000000" pitchFamily="2" charset="2"/>
              <a:buChar char="ü"/>
            </a:pPr>
            <a:r>
              <a:rPr lang="en-US" dirty="0"/>
              <a:t>GPA Overview - </a:t>
            </a:r>
            <a:r>
              <a:rPr lang="en-US" u="sng" dirty="0">
                <a:hlinkClick r:id="rId7"/>
              </a:rPr>
              <a:t>https://www.tru.ca/campus/current/academic-records/gpa.html</a:t>
            </a:r>
            <a:endParaRPr lang="en-US" dirty="0"/>
          </a:p>
        </p:txBody>
      </p:sp>
      <p:pic>
        <p:nvPicPr>
          <p:cNvPr id="10" name="Picture 9" descr="Logo_Ta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pic>
        <p:nvPicPr>
          <p:cNvPr id="9" name="Picture 8"/>
          <p:cNvPicPr>
            <a:picLocks noChangeAspect="1"/>
          </p:cNvPicPr>
          <p:nvPr/>
        </p:nvPicPr>
        <p:blipFill>
          <a:blip r:embed="rId9"/>
          <a:stretch>
            <a:fillRect/>
          </a:stretch>
        </p:blipFill>
        <p:spPr>
          <a:xfrm>
            <a:off x="3434014" y="6105796"/>
            <a:ext cx="5088961" cy="443269"/>
          </a:xfrm>
          <a:prstGeom prst="rect">
            <a:avLst/>
          </a:prstGeom>
        </p:spPr>
      </p:pic>
    </p:spTree>
    <p:extLst>
      <p:ext uri="{BB962C8B-B14F-4D97-AF65-F5344CB8AC3E}">
        <p14:creationId xmlns:p14="http://schemas.microsoft.com/office/powerpoint/2010/main" val="170484112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p:cNvSpPr/>
          <p:nvPr/>
        </p:nvSpPr>
        <p:spPr>
          <a:xfrm>
            <a:off x="3674225" y="1115250"/>
            <a:ext cx="4813069" cy="4749329"/>
          </a:xfrm>
          <a:prstGeom prst="doubleWave">
            <a:avLst>
              <a:gd name="adj1" fmla="val 6250"/>
              <a:gd name="adj2" fmla="val 416"/>
            </a:avLst>
          </a:prstGeom>
          <a:gradFill flip="none" rotWithShape="1">
            <a:gsLst>
              <a:gs pos="100000">
                <a:srgbClr val="65CBC9">
                  <a:alpha val="10000"/>
                </a:srgbClr>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Content Placeholder 1" descr="&lt;strong&gt;Mountain biking&lt;/strong&g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6301" y="1497601"/>
            <a:ext cx="2933700" cy="4413885"/>
          </a:xfrm>
        </p:spPr>
      </p:pic>
      <p:sp>
        <p:nvSpPr>
          <p:cNvPr id="5" name="Slide Number Placeholder 4"/>
          <p:cNvSpPr>
            <a:spLocks noGrp="1"/>
          </p:cNvSpPr>
          <p:nvPr>
            <p:ph type="sldNum" sz="quarter" idx="12"/>
          </p:nvPr>
        </p:nvSpPr>
        <p:spPr/>
        <p:txBody>
          <a:bodyPr/>
          <a:lstStyle/>
          <a:p>
            <a:fld id="{6C83AD24-A14A-414C-827F-9358C22D8708}" type="slidenum">
              <a:rPr lang="en-US" smtClean="0"/>
              <a:t>36</a:t>
            </a:fld>
            <a:endParaRPr lang="en-US"/>
          </a:p>
        </p:txBody>
      </p:sp>
      <p:pic>
        <p:nvPicPr>
          <p:cNvPr id="6" name="Picture 5" descr="Logo_Ta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7" name="Title 3"/>
          <p:cNvSpPr>
            <a:spLocks noGrp="1"/>
          </p:cNvSpPr>
          <p:nvPr>
            <p:ph type="body" sz="half" idx="2"/>
          </p:nvPr>
        </p:nvSpPr>
        <p:spPr>
          <a:xfrm>
            <a:off x="566737" y="2440941"/>
            <a:ext cx="3008313" cy="1125220"/>
          </a:xfrm>
        </p:spPr>
        <p:txBody>
          <a:bodyPr>
            <a:normAutofit lnSpcReduction="10000"/>
          </a:bodyPr>
          <a:lstStyle/>
          <a:p>
            <a:r>
              <a:rPr lang="en-US" sz="3600" b="1" dirty="0">
                <a:solidFill>
                  <a:srgbClr val="003E52"/>
                </a:solidFill>
                <a:latin typeface="Arial" panose="020B0604020202020204" pitchFamily="34" charset="0"/>
                <a:cs typeface="Arial" panose="020B0604020202020204" pitchFamily="34" charset="0"/>
              </a:rPr>
              <a:t>Questions &amp; Discussion</a:t>
            </a:r>
          </a:p>
        </p:txBody>
      </p:sp>
      <p:pic>
        <p:nvPicPr>
          <p:cNvPr id="9" name="Picture 8"/>
          <p:cNvPicPr>
            <a:picLocks noChangeAspect="1"/>
          </p:cNvPicPr>
          <p:nvPr/>
        </p:nvPicPr>
        <p:blipFill>
          <a:blip r:embed="rId4"/>
          <a:stretch>
            <a:fillRect/>
          </a:stretch>
        </p:blipFill>
        <p:spPr>
          <a:xfrm>
            <a:off x="389488" y="6278206"/>
            <a:ext cx="6863276" cy="443269"/>
          </a:xfrm>
          <a:prstGeom prst="rect">
            <a:avLst/>
          </a:prstGeom>
        </p:spPr>
      </p:pic>
    </p:spTree>
    <p:extLst>
      <p:ext uri="{BB962C8B-B14F-4D97-AF65-F5344CB8AC3E}">
        <p14:creationId xmlns:p14="http://schemas.microsoft.com/office/powerpoint/2010/main" val="4235193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p:cNvSpPr/>
          <p:nvPr/>
        </p:nvSpPr>
        <p:spPr>
          <a:xfrm>
            <a:off x="3674225" y="1115250"/>
            <a:ext cx="4813069" cy="4749329"/>
          </a:xfrm>
          <a:prstGeom prst="doubleWave">
            <a:avLst>
              <a:gd name="adj1" fmla="val 6250"/>
              <a:gd name="adj2" fmla="val 416"/>
            </a:avLst>
          </a:prstGeom>
          <a:gradFill flip="none" rotWithShape="1">
            <a:gsLst>
              <a:gs pos="100000">
                <a:srgbClr val="65CBC9">
                  <a:alpha val="10000"/>
                </a:srgbClr>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7105" y="1454727"/>
            <a:ext cx="4488874" cy="3225338"/>
          </a:xfrm>
        </p:spPr>
        <p:txBody>
          <a:bodyPr>
            <a:normAutofit/>
          </a:bodyPr>
          <a:lstStyle/>
          <a:p>
            <a:pPr>
              <a:buClr>
                <a:schemeClr val="tx2">
                  <a:lumMod val="60000"/>
                  <a:lumOff val="40000"/>
                </a:schemeClr>
              </a:buClr>
              <a:buFont typeface="Webdings" panose="05030102010509060703" pitchFamily="18" charset="2"/>
              <a:buChar char=""/>
            </a:pPr>
            <a:endParaRPr lang="en-US" sz="2400" dirty="0"/>
          </a:p>
          <a:p>
            <a:pPr>
              <a:buFont typeface="Webdings" panose="05030102010509060703" pitchFamily="18" charset="2"/>
              <a:buChar char="b"/>
            </a:pPr>
            <a:r>
              <a:rPr lang="en-US" sz="2400" b="1" dirty="0"/>
              <a:t>Marion Hannaford</a:t>
            </a:r>
          </a:p>
          <a:p>
            <a:pPr>
              <a:buFont typeface="Webdings" panose="05030102010509060703" pitchFamily="18" charset="2"/>
              <a:buChar char="b"/>
            </a:pPr>
            <a:r>
              <a:rPr lang="en-US" sz="2400" b="1" dirty="0"/>
              <a:t>Associate Registrar, Systems &amp; Reporting</a:t>
            </a:r>
          </a:p>
          <a:p>
            <a:pPr>
              <a:buFont typeface="Webdings" panose="05030102010509060703" pitchFamily="18" charset="2"/>
              <a:buChar char="b"/>
            </a:pPr>
            <a:r>
              <a:rPr lang="en-US" sz="2400" b="1" dirty="0"/>
              <a:t>Thompson Rivers University,</a:t>
            </a:r>
          </a:p>
          <a:p>
            <a:pPr>
              <a:buFont typeface="Webdings" panose="05030102010509060703" pitchFamily="18" charset="2"/>
              <a:buChar char="b"/>
            </a:pPr>
            <a:r>
              <a:rPr lang="en-US" sz="2400" b="1" dirty="0"/>
              <a:t>Kamloops, BC, Canada</a:t>
            </a:r>
          </a:p>
          <a:p>
            <a:pPr>
              <a:buFont typeface="Webdings" panose="05030102010509060703" pitchFamily="18" charset="2"/>
              <a:buChar char="b"/>
            </a:pPr>
            <a:r>
              <a:rPr lang="en-US" sz="2400" b="1" dirty="0"/>
              <a:t>mhannaford@tru.ca</a:t>
            </a:r>
          </a:p>
        </p:txBody>
      </p:sp>
      <p:sp>
        <p:nvSpPr>
          <p:cNvPr id="5" name="Slide Number Placeholder 4"/>
          <p:cNvSpPr>
            <a:spLocks noGrp="1"/>
          </p:cNvSpPr>
          <p:nvPr>
            <p:ph type="sldNum" sz="quarter" idx="12"/>
          </p:nvPr>
        </p:nvSpPr>
        <p:spPr/>
        <p:txBody>
          <a:bodyPr/>
          <a:lstStyle/>
          <a:p>
            <a:fld id="{6C83AD24-A14A-414C-827F-9358C22D8708}" type="slidenum">
              <a:rPr lang="en-US" smtClean="0"/>
              <a:t>37</a:t>
            </a:fld>
            <a:endParaRPr lang="en-US"/>
          </a:p>
        </p:txBody>
      </p:sp>
      <p:pic>
        <p:nvPicPr>
          <p:cNvPr id="6" name="Picture 5"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7" name="Title 3"/>
          <p:cNvSpPr>
            <a:spLocks noGrp="1"/>
          </p:cNvSpPr>
          <p:nvPr>
            <p:ph type="body" sz="half" idx="2"/>
          </p:nvPr>
        </p:nvSpPr>
        <p:spPr>
          <a:xfrm>
            <a:off x="566737" y="2440941"/>
            <a:ext cx="3008313" cy="1125220"/>
          </a:xfrm>
        </p:spPr>
        <p:txBody>
          <a:bodyPr>
            <a:normAutofit/>
          </a:bodyPr>
          <a:lstStyle/>
          <a:p>
            <a:r>
              <a:rPr lang="en-US" sz="3600" b="1" dirty="0">
                <a:solidFill>
                  <a:srgbClr val="003E52"/>
                </a:solidFill>
                <a:latin typeface="Arial" panose="020B0604020202020204" pitchFamily="34" charset="0"/>
                <a:cs typeface="Arial" panose="020B0604020202020204" pitchFamily="34" charset="0"/>
              </a:rPr>
              <a:t>Thank You!</a:t>
            </a:r>
          </a:p>
        </p:txBody>
      </p:sp>
      <p:pic>
        <p:nvPicPr>
          <p:cNvPr id="9" name="Picture 8"/>
          <p:cNvPicPr>
            <a:picLocks noChangeAspect="1"/>
          </p:cNvPicPr>
          <p:nvPr/>
        </p:nvPicPr>
        <p:blipFill>
          <a:blip r:embed="rId3"/>
          <a:stretch>
            <a:fillRect/>
          </a:stretch>
        </p:blipFill>
        <p:spPr>
          <a:xfrm>
            <a:off x="389488" y="6278206"/>
            <a:ext cx="6863276" cy="443269"/>
          </a:xfrm>
          <a:prstGeom prst="rect">
            <a:avLst/>
          </a:prstGeom>
        </p:spPr>
      </p:pic>
    </p:spTree>
    <p:extLst>
      <p:ext uri="{BB962C8B-B14F-4D97-AF65-F5344CB8AC3E}">
        <p14:creationId xmlns:p14="http://schemas.microsoft.com/office/powerpoint/2010/main" val="33555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t>4</a:t>
            </a:fld>
            <a:endParaRPr lang="en-US"/>
          </a:p>
        </p:txBody>
      </p:sp>
      <p:pic>
        <p:nvPicPr>
          <p:cNvPr id="3" name="Picture 2"/>
          <p:cNvPicPr>
            <a:picLocks noChangeAspect="1"/>
          </p:cNvPicPr>
          <p:nvPr/>
        </p:nvPicPr>
        <p:blipFill>
          <a:blip r:embed="rId2"/>
          <a:stretch>
            <a:fillRect/>
          </a:stretch>
        </p:blipFill>
        <p:spPr>
          <a:xfrm>
            <a:off x="669958" y="754510"/>
            <a:ext cx="6950042" cy="4633362"/>
          </a:xfrm>
          <a:prstGeom prst="rect">
            <a:avLst/>
          </a:prstGeom>
        </p:spPr>
      </p:pic>
      <p:pic>
        <p:nvPicPr>
          <p:cNvPr id="4" name="Picture 3"/>
          <p:cNvPicPr>
            <a:picLocks noChangeAspect="1"/>
          </p:cNvPicPr>
          <p:nvPr/>
        </p:nvPicPr>
        <p:blipFill>
          <a:blip r:embed="rId3"/>
          <a:stretch>
            <a:fillRect/>
          </a:stretch>
        </p:blipFill>
        <p:spPr>
          <a:xfrm>
            <a:off x="7620000" y="0"/>
            <a:ext cx="1335140" cy="688908"/>
          </a:xfrm>
          <a:prstGeom prst="rect">
            <a:avLst/>
          </a:prstGeom>
        </p:spPr>
      </p:pic>
      <p:sp>
        <p:nvSpPr>
          <p:cNvPr id="7" name="Rectangle 6"/>
          <p:cNvSpPr/>
          <p:nvPr/>
        </p:nvSpPr>
        <p:spPr>
          <a:xfrm>
            <a:off x="730365" y="6277302"/>
            <a:ext cx="2451312" cy="261610"/>
          </a:xfrm>
          <a:prstGeom prst="rect">
            <a:avLst/>
          </a:prstGeom>
        </p:spPr>
        <p:txBody>
          <a:bodyPr wrap="none">
            <a:spAutoFit/>
          </a:bodyPr>
          <a:lstStyle/>
          <a:p>
            <a:pPr lvl="0"/>
            <a:r>
              <a:rPr lang="en-US" sz="1100" dirty="0">
                <a:solidFill>
                  <a:srgbClr val="003E52"/>
                </a:solidFill>
                <a:latin typeface="Arial"/>
                <a:cs typeface="Arial"/>
              </a:rPr>
              <a:t>WARUCC, Calgary AB | JUNE 2017</a:t>
            </a:r>
            <a:endParaRPr lang="en-US" sz="1100" dirty="0">
              <a:solidFill>
                <a:srgbClr val="003E52"/>
              </a:solidFill>
              <a:latin typeface="Arial"/>
              <a:cs typeface="Arial"/>
            </a:endParaRPr>
          </a:p>
        </p:txBody>
      </p:sp>
    </p:spTree>
    <p:extLst>
      <p:ext uri="{BB962C8B-B14F-4D97-AF65-F5344CB8AC3E}">
        <p14:creationId xmlns:p14="http://schemas.microsoft.com/office/powerpoint/2010/main" val="274492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Wave 7"/>
          <p:cNvSpPr/>
          <p:nvPr/>
        </p:nvSpPr>
        <p:spPr>
          <a:xfrm>
            <a:off x="3674225" y="1115250"/>
            <a:ext cx="4813069" cy="4749329"/>
          </a:xfrm>
          <a:prstGeom prst="doubleWave">
            <a:avLst>
              <a:gd name="adj1" fmla="val 6250"/>
              <a:gd name="adj2" fmla="val 416"/>
            </a:avLst>
          </a:prstGeom>
          <a:gradFill flip="none" rotWithShape="1">
            <a:gsLst>
              <a:gs pos="100000">
                <a:srgbClr val="65CBC9">
                  <a:alpha val="10000"/>
                </a:srgbClr>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7105" y="1454727"/>
            <a:ext cx="4488874" cy="3225338"/>
          </a:xfrm>
        </p:spPr>
        <p:txBody>
          <a:bodyPr>
            <a:normAutofit lnSpcReduction="10000"/>
          </a:bodyPr>
          <a:lstStyle/>
          <a:p>
            <a:pPr>
              <a:buClr>
                <a:schemeClr val="tx2">
                  <a:lumMod val="60000"/>
                  <a:lumOff val="40000"/>
                </a:schemeClr>
              </a:buClr>
              <a:buFont typeface="Webdings" panose="05030102010509060703" pitchFamily="18" charset="2"/>
              <a:buChar char=""/>
            </a:pPr>
            <a:endParaRPr lang="en-US" sz="2400" dirty="0"/>
          </a:p>
          <a:p>
            <a:pPr>
              <a:buClr>
                <a:srgbClr val="003E52"/>
              </a:buClr>
              <a:buFont typeface="Webdings" panose="05030102010509060703" pitchFamily="18" charset="2"/>
              <a:buChar char=""/>
            </a:pPr>
            <a:r>
              <a:rPr lang="en-US" sz="2400" dirty="0">
                <a:solidFill>
                  <a:srgbClr val="003E52"/>
                </a:solidFill>
              </a:rPr>
              <a:t>Satisfactory Academic Progress</a:t>
            </a:r>
          </a:p>
          <a:p>
            <a:pPr>
              <a:buClr>
                <a:srgbClr val="003E52"/>
              </a:buClr>
              <a:buFont typeface="Webdings" panose="05030102010509060703" pitchFamily="18" charset="2"/>
              <a:buChar char=""/>
            </a:pPr>
            <a:r>
              <a:rPr lang="en-US" sz="2400" dirty="0">
                <a:solidFill>
                  <a:srgbClr val="003E52"/>
                </a:solidFill>
              </a:rPr>
              <a:t>The Old Way</a:t>
            </a:r>
          </a:p>
          <a:p>
            <a:pPr>
              <a:buClr>
                <a:srgbClr val="003E52"/>
              </a:buClr>
              <a:buFont typeface="Webdings" panose="05030102010509060703" pitchFamily="18" charset="2"/>
              <a:buChar char=""/>
            </a:pPr>
            <a:r>
              <a:rPr lang="en-US" sz="2400" dirty="0">
                <a:solidFill>
                  <a:srgbClr val="003E52"/>
                </a:solidFill>
              </a:rPr>
              <a:t>New Academic Standing Codes and Processes</a:t>
            </a:r>
          </a:p>
          <a:p>
            <a:pPr>
              <a:buClr>
                <a:srgbClr val="003E52"/>
              </a:buClr>
              <a:buFont typeface="Webdings" panose="05030102010509060703" pitchFamily="18" charset="2"/>
              <a:buChar char=""/>
            </a:pPr>
            <a:r>
              <a:rPr lang="en-US" sz="2400" dirty="0">
                <a:solidFill>
                  <a:srgbClr val="003E52"/>
                </a:solidFill>
              </a:rPr>
              <a:t>Getting the Message Out</a:t>
            </a:r>
          </a:p>
          <a:p>
            <a:pPr>
              <a:buClr>
                <a:srgbClr val="003E52"/>
              </a:buClr>
              <a:buFont typeface="Webdings" panose="05030102010509060703" pitchFamily="18" charset="2"/>
              <a:buChar char=""/>
            </a:pPr>
            <a:r>
              <a:rPr lang="en-US" sz="2400" dirty="0">
                <a:solidFill>
                  <a:srgbClr val="003E52"/>
                </a:solidFill>
              </a:rPr>
              <a:t>Strategic Enrolment Impact</a:t>
            </a:r>
          </a:p>
          <a:p>
            <a:pPr>
              <a:buClr>
                <a:srgbClr val="003E52"/>
              </a:buClr>
              <a:buFont typeface="Webdings" panose="05030102010509060703" pitchFamily="18" charset="2"/>
              <a:buChar char=""/>
            </a:pPr>
            <a:r>
              <a:rPr lang="en-US" sz="2400" dirty="0">
                <a:solidFill>
                  <a:srgbClr val="003E52"/>
                </a:solidFill>
              </a:rPr>
              <a:t>Lessons Learned</a:t>
            </a:r>
          </a:p>
        </p:txBody>
      </p:sp>
      <p:sp>
        <p:nvSpPr>
          <p:cNvPr id="5" name="Slide Number Placeholder 4"/>
          <p:cNvSpPr>
            <a:spLocks noGrp="1"/>
          </p:cNvSpPr>
          <p:nvPr>
            <p:ph type="sldNum" sz="quarter" idx="12"/>
          </p:nvPr>
        </p:nvSpPr>
        <p:spPr/>
        <p:txBody>
          <a:bodyPr/>
          <a:lstStyle/>
          <a:p>
            <a:fld id="{6C83AD24-A14A-414C-827F-9358C22D8708}" type="slidenum">
              <a:rPr lang="en-US" smtClean="0"/>
              <a:t>5</a:t>
            </a:fld>
            <a:endParaRPr lang="en-US"/>
          </a:p>
        </p:txBody>
      </p:sp>
      <p:pic>
        <p:nvPicPr>
          <p:cNvPr id="6" name="Picture 5"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
        <p:nvSpPr>
          <p:cNvPr id="7" name="Title 3"/>
          <p:cNvSpPr>
            <a:spLocks noGrp="1"/>
          </p:cNvSpPr>
          <p:nvPr>
            <p:ph type="body" sz="half" idx="2"/>
          </p:nvPr>
        </p:nvSpPr>
        <p:spPr>
          <a:xfrm>
            <a:off x="566737" y="2440941"/>
            <a:ext cx="3008313" cy="1125220"/>
          </a:xfrm>
        </p:spPr>
        <p:txBody>
          <a:bodyPr>
            <a:normAutofit/>
          </a:bodyPr>
          <a:lstStyle/>
          <a:p>
            <a:r>
              <a:rPr lang="en-US" sz="3600" b="1" dirty="0">
                <a:solidFill>
                  <a:srgbClr val="003E52"/>
                </a:solidFill>
                <a:latin typeface="Arial" panose="020B0604020202020204" pitchFamily="34" charset="0"/>
                <a:cs typeface="Arial" panose="020B0604020202020204" pitchFamily="34" charset="0"/>
              </a:rPr>
              <a:t>Welcome!</a:t>
            </a:r>
          </a:p>
        </p:txBody>
      </p:sp>
      <p:sp>
        <p:nvSpPr>
          <p:cNvPr id="2" name="Rectangle 1"/>
          <p:cNvSpPr/>
          <p:nvPr/>
        </p:nvSpPr>
        <p:spPr>
          <a:xfrm>
            <a:off x="730365" y="6225545"/>
            <a:ext cx="2451312" cy="261610"/>
          </a:xfrm>
          <a:prstGeom prst="rect">
            <a:avLst/>
          </a:prstGeom>
        </p:spPr>
        <p:txBody>
          <a:bodyPr wrap="none">
            <a:spAutoFit/>
          </a:bodyPr>
          <a:lstStyle/>
          <a:p>
            <a:pPr lvl="0"/>
            <a:r>
              <a:rPr lang="en-US" sz="1100" dirty="0">
                <a:solidFill>
                  <a:srgbClr val="003E52"/>
                </a:solidFill>
                <a:latin typeface="Arial"/>
                <a:cs typeface="Arial"/>
              </a:rPr>
              <a:t>WARUCC, Calgary AB | JUNE 2017</a:t>
            </a:r>
            <a:endParaRPr lang="en-US" sz="1100" dirty="0">
              <a:solidFill>
                <a:srgbClr val="003E52"/>
              </a:solidFill>
              <a:latin typeface="Arial"/>
              <a:cs typeface="Arial"/>
            </a:endParaRPr>
          </a:p>
        </p:txBody>
      </p:sp>
    </p:spTree>
    <p:extLst>
      <p:ext uri="{BB962C8B-B14F-4D97-AF65-F5344CB8AC3E}">
        <p14:creationId xmlns:p14="http://schemas.microsoft.com/office/powerpoint/2010/main" val="281111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3E52"/>
                </a:solidFill>
              </a:rPr>
              <a:t>6</a:t>
            </a:fld>
            <a:endParaRPr lang="en-US" dirty="0">
              <a:solidFill>
                <a:srgbClr val="003E52"/>
              </a:solidFill>
            </a:endParaRPr>
          </a:p>
        </p:txBody>
      </p:sp>
      <p:sp>
        <p:nvSpPr>
          <p:cNvPr id="3" name="Title 1"/>
          <p:cNvSpPr txBox="1">
            <a:spLocks/>
          </p:cNvSpPr>
          <p:nvPr/>
        </p:nvSpPr>
        <p:spPr>
          <a:xfrm>
            <a:off x="1414165" y="2498273"/>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The start:</a:t>
            </a:r>
          </a:p>
        </p:txBody>
      </p:sp>
      <p:sp>
        <p:nvSpPr>
          <p:cNvPr id="4" name="Subtitle 2"/>
          <p:cNvSpPr txBox="1">
            <a:spLocks/>
          </p:cNvSpPr>
          <p:nvPr/>
        </p:nvSpPr>
        <p:spPr>
          <a:xfrm>
            <a:off x="1414164" y="2971023"/>
            <a:ext cx="5253008" cy="1752600"/>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Satisfactory Academic Progress</a:t>
            </a:r>
          </a:p>
        </p:txBody>
      </p:sp>
      <p:sp>
        <p:nvSpPr>
          <p:cNvPr id="7" name="Footer Placeholder 6"/>
          <p:cNvSpPr>
            <a:spLocks noGrp="1"/>
          </p:cNvSpPr>
          <p:nvPr>
            <p:ph type="ftr" sz="quarter" idx="11"/>
          </p:nvPr>
        </p:nvSpPr>
        <p:spPr>
          <a:xfrm>
            <a:off x="45720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415169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5874"/>
            <a:ext cx="9143999" cy="6883399"/>
          </a:xfrm>
          <a:prstGeom prst="rect">
            <a:avLst/>
          </a:prstGeom>
        </p:spPr>
      </p:pic>
      <p:sp>
        <p:nvSpPr>
          <p:cNvPr id="5" name="Rectangle 4"/>
          <p:cNvSpPr/>
          <p:nvPr/>
        </p:nvSpPr>
        <p:spPr>
          <a:xfrm>
            <a:off x="445629" y="406400"/>
            <a:ext cx="6742571" cy="2425700"/>
          </a:xfrm>
          <a:prstGeom prst="rect">
            <a:avLst/>
          </a:prstGeom>
          <a:solidFill>
            <a:srgbClr val="65CBC9">
              <a:alpha val="82000"/>
            </a:srgbClr>
          </a:solidFill>
          <a:ln>
            <a:noFill/>
          </a:ln>
          <a:effectLst>
            <a:outerShdw blurRad="952500" dist="23000" dir="5400000" sx="102000" sy="102000" rotWithShape="0">
              <a:srgbClr val="000000">
                <a:alpha val="1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p:cNvSpPr txBox="1">
            <a:spLocks/>
          </p:cNvSpPr>
          <p:nvPr/>
        </p:nvSpPr>
        <p:spPr>
          <a:xfrm>
            <a:off x="699878" y="1428750"/>
            <a:ext cx="5345322" cy="118689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4572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003E52"/>
                </a:solidFill>
                <a:effectLst/>
                <a:uLnTx/>
                <a:uFillTx/>
                <a:latin typeface="Arial"/>
                <a:ea typeface="+mj-ea"/>
                <a:cs typeface="Arial"/>
              </a:rPr>
              <a:t>Identifies Early Alert</a:t>
            </a:r>
            <a:r>
              <a:rPr kumimoji="0" lang="en-US" sz="2000" b="0" i="0" u="none" strike="noStrike" kern="1200" cap="none" spc="0" normalizeH="0" noProof="0" dirty="0">
                <a:ln>
                  <a:noFill/>
                </a:ln>
                <a:solidFill>
                  <a:srgbClr val="003E52"/>
                </a:solidFill>
                <a:effectLst/>
                <a:uLnTx/>
                <a:uFillTx/>
                <a:latin typeface="Arial"/>
                <a:ea typeface="+mj-ea"/>
                <a:cs typeface="Arial"/>
              </a:rPr>
              <a:t> candidates</a:t>
            </a:r>
          </a:p>
          <a:p>
            <a:pPr marL="342900" marR="0" lvl="0" indent="-342900" algn="l" defTabSz="4572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sz="2000" baseline="0" dirty="0">
                <a:solidFill>
                  <a:srgbClr val="003E52"/>
                </a:solidFill>
                <a:latin typeface="Arial"/>
                <a:cs typeface="Arial"/>
              </a:rPr>
              <a:t>Notes</a:t>
            </a:r>
            <a:r>
              <a:rPr lang="en-US" sz="2000" dirty="0">
                <a:solidFill>
                  <a:srgbClr val="003E52"/>
                </a:solidFill>
                <a:latin typeface="Arial"/>
                <a:cs typeface="Arial"/>
              </a:rPr>
              <a:t> Dean’s List achievement</a:t>
            </a:r>
          </a:p>
          <a:p>
            <a:pPr marL="342900" marR="0" lvl="0" indent="-342900" algn="l" defTabSz="4572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kumimoji="0" lang="en-US" sz="2000" i="0" u="none" strike="noStrike" kern="1200" cap="none" spc="0" normalizeH="0" baseline="0" noProof="0" dirty="0">
                <a:ln>
                  <a:noFill/>
                </a:ln>
                <a:solidFill>
                  <a:srgbClr val="003E52"/>
                </a:solidFill>
                <a:effectLst/>
                <a:uLnTx/>
                <a:uFillTx/>
                <a:latin typeface="Arial"/>
                <a:ea typeface="+mj-ea"/>
                <a:cs typeface="Arial"/>
              </a:rPr>
              <a:t>Follows probation</a:t>
            </a:r>
            <a:r>
              <a:rPr kumimoji="0" lang="en-US" sz="2000" i="0" u="none" strike="noStrike" kern="1200" cap="none" spc="0" normalizeH="0" noProof="0" dirty="0">
                <a:ln>
                  <a:noFill/>
                </a:ln>
                <a:solidFill>
                  <a:srgbClr val="003E52"/>
                </a:solidFill>
                <a:effectLst/>
                <a:uLnTx/>
                <a:uFillTx/>
                <a:latin typeface="Arial"/>
                <a:ea typeface="+mj-ea"/>
                <a:cs typeface="Arial"/>
              </a:rPr>
              <a:t> and withdrawal rules</a:t>
            </a:r>
            <a:endParaRPr kumimoji="0" lang="en-US" sz="2000" i="0" u="none" strike="noStrike" kern="1200" cap="none" spc="0" normalizeH="0" baseline="0" noProof="0" dirty="0">
              <a:ln>
                <a:noFill/>
              </a:ln>
              <a:solidFill>
                <a:srgbClr val="003E52"/>
              </a:solidFill>
              <a:effectLst/>
              <a:uLnTx/>
              <a:uFillTx/>
              <a:latin typeface="Arial"/>
              <a:ea typeface="+mj-ea"/>
              <a:cs typeface="Arial"/>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848" y="-24587"/>
            <a:ext cx="1357565" cy="686683"/>
          </a:xfrm>
          <a:prstGeom prst="rect">
            <a:avLst/>
          </a:prstGeom>
        </p:spPr>
      </p:pic>
      <p:sp>
        <p:nvSpPr>
          <p:cNvPr id="13" name="Title 1"/>
          <p:cNvSpPr txBox="1">
            <a:spLocks/>
          </p:cNvSpPr>
          <p:nvPr/>
        </p:nvSpPr>
        <p:spPr>
          <a:xfrm>
            <a:off x="697794" y="593540"/>
            <a:ext cx="6238240" cy="835210"/>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3E52"/>
                </a:solidFill>
                <a:effectLst/>
                <a:uLnTx/>
                <a:uFillTx/>
                <a:latin typeface="Arial"/>
                <a:ea typeface="+mj-ea"/>
                <a:cs typeface="Arial"/>
              </a:rPr>
              <a:t>Based on Education Policy ED 3-2:</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ea typeface="+mj-ea"/>
                <a:cs typeface="Arial"/>
              </a:rPr>
              <a:t>Run at the end of each</a:t>
            </a:r>
            <a:r>
              <a:rPr kumimoji="0" lang="en-US" sz="2400" b="0" i="0" u="none" strike="noStrike" kern="1200" cap="none" spc="0" normalizeH="0" noProof="0" dirty="0">
                <a:ln>
                  <a:noFill/>
                </a:ln>
                <a:solidFill>
                  <a:prstClr val="white"/>
                </a:solidFill>
                <a:effectLst/>
                <a:uLnTx/>
                <a:uFillTx/>
                <a:latin typeface="Arial"/>
                <a:ea typeface="+mj-ea"/>
                <a:cs typeface="Arial"/>
              </a:rPr>
              <a:t> term</a:t>
            </a:r>
            <a:endParaRPr kumimoji="0" lang="en-US" sz="3200" b="0" i="0" u="none" strike="noStrike" kern="1200" cap="none" spc="0" normalizeH="0" baseline="0" noProof="0" dirty="0">
              <a:ln>
                <a:noFill/>
              </a:ln>
              <a:solidFill>
                <a:srgbClr val="004343"/>
              </a:solidFill>
              <a:effectLst/>
              <a:uLnTx/>
              <a:uFillTx/>
              <a:latin typeface="Arial"/>
              <a:ea typeface="+mj-ea"/>
              <a:cs typeface="Arial"/>
            </a:endParaRPr>
          </a:p>
        </p:txBody>
      </p:sp>
      <p:sp>
        <p:nvSpPr>
          <p:cNvPr id="9" name="Footer Placeholder 6"/>
          <p:cNvSpPr>
            <a:spLocks noGrp="1"/>
          </p:cNvSpPr>
          <p:nvPr>
            <p:ph type="ftr" sz="quarter" idx="11"/>
          </p:nvPr>
        </p:nvSpPr>
        <p:spPr>
          <a:xfrm>
            <a:off x="457200" y="6356350"/>
            <a:ext cx="5664200" cy="365125"/>
          </a:xfrm>
        </p:spPr>
        <p:txBody>
          <a:bodyPr/>
          <a:lstStyle/>
          <a:p>
            <a:pPr algn="l"/>
            <a:r>
              <a:rPr lang="en-US" sz="1100" dirty="0" smtClean="0">
                <a:solidFill>
                  <a:schemeClr val="bg1"/>
                </a:solidFill>
                <a:latin typeface="Arial"/>
                <a:cs typeface="Arial"/>
              </a:rPr>
              <a:t>WARUCC</a:t>
            </a:r>
            <a:r>
              <a:rPr lang="en-US" sz="1100" dirty="0">
                <a:solidFill>
                  <a:schemeClr val="bg1"/>
                </a:solidFill>
                <a:latin typeface="Arial"/>
                <a:cs typeface="Arial"/>
              </a:rPr>
              <a:t>, Calgary AB | JUNE 2017</a:t>
            </a:r>
          </a:p>
        </p:txBody>
      </p:sp>
    </p:spTree>
    <p:extLst>
      <p:ext uri="{BB962C8B-B14F-4D97-AF65-F5344CB8AC3E}">
        <p14:creationId xmlns:p14="http://schemas.microsoft.com/office/powerpoint/2010/main" val="8274469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good academic standing?</a:t>
            </a:r>
          </a:p>
        </p:txBody>
      </p:sp>
      <p:sp>
        <p:nvSpPr>
          <p:cNvPr id="3" name="Text Placeholder 2"/>
          <p:cNvSpPr>
            <a:spLocks noGrp="1"/>
          </p:cNvSpPr>
          <p:nvPr>
            <p:ph type="body" idx="1"/>
          </p:nvPr>
        </p:nvSpPr>
        <p:spPr/>
        <p:txBody>
          <a:bodyPr/>
          <a:lstStyle/>
          <a:p>
            <a:r>
              <a:rPr lang="en-US" dirty="0"/>
              <a:t>Policy</a:t>
            </a:r>
          </a:p>
        </p:txBody>
      </p:sp>
      <p:sp>
        <p:nvSpPr>
          <p:cNvPr id="4" name="Content Placeholder 3"/>
          <p:cNvSpPr>
            <a:spLocks noGrp="1"/>
          </p:cNvSpPr>
          <p:nvPr>
            <p:ph sz="half" idx="2"/>
          </p:nvPr>
        </p:nvSpPr>
        <p:spPr>
          <a:xfrm>
            <a:off x="457199" y="2600325"/>
            <a:ext cx="7705725" cy="3525838"/>
          </a:xfrm>
        </p:spPr>
        <p:txBody>
          <a:bodyPr/>
          <a:lstStyle/>
          <a:p>
            <a:r>
              <a:rPr lang="en-US" dirty="0"/>
              <a:t>Satisfactory academic progress shall be defined as the achievement of grades which permit a student to move to the next highest level of academic studies.</a:t>
            </a:r>
          </a:p>
          <a:p>
            <a:pPr marL="0" indent="0">
              <a:buNone/>
            </a:pPr>
            <a:endParaRPr lang="en-US" dirty="0"/>
          </a:p>
          <a:p>
            <a:r>
              <a:rPr lang="en-US" dirty="0"/>
              <a:t>Academic probation is a warning that progress has not been satisfactory.</a:t>
            </a:r>
          </a:p>
        </p:txBody>
      </p:sp>
      <p:sp>
        <p:nvSpPr>
          <p:cNvPr id="7" name="Slide Number Placeholder 6"/>
          <p:cNvSpPr>
            <a:spLocks noGrp="1"/>
          </p:cNvSpPr>
          <p:nvPr>
            <p:ph type="sldNum" sz="quarter" idx="12"/>
          </p:nvPr>
        </p:nvSpPr>
        <p:spPr/>
        <p:txBody>
          <a:bodyPr/>
          <a:lstStyle/>
          <a:p>
            <a:fld id="{6C83AD24-A14A-414C-827F-9358C22D8708}" type="slidenum">
              <a:rPr lang="en-US" smtClean="0"/>
              <a:t>8</a:t>
            </a:fld>
            <a:endParaRPr lang="en-US"/>
          </a:p>
        </p:txBody>
      </p:sp>
      <p:pic>
        <p:nvPicPr>
          <p:cNvPr id="11" name="Picture 10"/>
          <p:cNvPicPr>
            <a:picLocks noChangeAspect="1"/>
          </p:cNvPicPr>
          <p:nvPr/>
        </p:nvPicPr>
        <p:blipFill>
          <a:blip r:embed="rId2"/>
          <a:stretch>
            <a:fillRect/>
          </a:stretch>
        </p:blipFill>
        <p:spPr>
          <a:xfrm>
            <a:off x="566737" y="6216509"/>
            <a:ext cx="5663675" cy="365792"/>
          </a:xfrm>
          <a:prstGeom prst="rect">
            <a:avLst/>
          </a:prstGeom>
        </p:spPr>
      </p:pic>
    </p:spTree>
    <p:extLst>
      <p:ext uri="{BB962C8B-B14F-4D97-AF65-F5344CB8AC3E}">
        <p14:creationId xmlns:p14="http://schemas.microsoft.com/office/powerpoint/2010/main" val="16304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5CBC9"/>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C83AD24-A14A-414C-827F-9358C22D8708}" type="slidenum">
              <a:rPr lang="en-US" smtClean="0">
                <a:solidFill>
                  <a:srgbClr val="003E52"/>
                </a:solidFill>
              </a:rPr>
              <a:t>9</a:t>
            </a:fld>
            <a:endParaRPr lang="en-US" dirty="0">
              <a:solidFill>
                <a:srgbClr val="003E52"/>
              </a:solidFill>
            </a:endParaRPr>
          </a:p>
        </p:txBody>
      </p:sp>
      <p:sp>
        <p:nvSpPr>
          <p:cNvPr id="3" name="Title 1"/>
          <p:cNvSpPr txBox="1">
            <a:spLocks/>
          </p:cNvSpPr>
          <p:nvPr/>
        </p:nvSpPr>
        <p:spPr>
          <a:xfrm>
            <a:off x="1414165" y="2498273"/>
            <a:ext cx="5253008" cy="47275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3E52"/>
                </a:solidFill>
                <a:latin typeface="Arial"/>
                <a:cs typeface="Arial"/>
              </a:rPr>
              <a:t>What was . . .</a:t>
            </a:r>
          </a:p>
        </p:txBody>
      </p:sp>
      <p:sp>
        <p:nvSpPr>
          <p:cNvPr id="4" name="Subtitle 2"/>
          <p:cNvSpPr txBox="1">
            <a:spLocks/>
          </p:cNvSpPr>
          <p:nvPr/>
        </p:nvSpPr>
        <p:spPr>
          <a:xfrm>
            <a:off x="1414164" y="2971023"/>
            <a:ext cx="5253008" cy="1752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800" dirty="0">
                <a:solidFill>
                  <a:srgbClr val="FFFFFF"/>
                </a:solidFill>
                <a:latin typeface="Arial"/>
                <a:cs typeface="Arial"/>
              </a:rPr>
              <a:t>The Old Way</a:t>
            </a:r>
          </a:p>
        </p:txBody>
      </p:sp>
      <p:sp>
        <p:nvSpPr>
          <p:cNvPr id="7" name="Footer Placeholder 6"/>
          <p:cNvSpPr>
            <a:spLocks noGrp="1"/>
          </p:cNvSpPr>
          <p:nvPr>
            <p:ph type="ftr" sz="quarter" idx="11"/>
          </p:nvPr>
        </p:nvSpPr>
        <p:spPr>
          <a:xfrm>
            <a:off x="457200" y="6356350"/>
            <a:ext cx="5664200" cy="365125"/>
          </a:xfrm>
        </p:spPr>
        <p:txBody>
          <a:bodyPr/>
          <a:lstStyle/>
          <a:p>
            <a:pPr algn="l"/>
            <a:r>
              <a:rPr lang="en-US" sz="1100" dirty="0" smtClean="0">
                <a:solidFill>
                  <a:srgbClr val="003E52"/>
                </a:solidFill>
                <a:latin typeface="Arial"/>
                <a:cs typeface="Arial"/>
              </a:rPr>
              <a:t>WARUCC</a:t>
            </a:r>
            <a:r>
              <a:rPr lang="en-US" sz="1100" dirty="0">
                <a:solidFill>
                  <a:srgbClr val="003E52"/>
                </a:solidFill>
                <a:latin typeface="Arial"/>
                <a:cs typeface="Arial"/>
              </a:rPr>
              <a:t>, Calgary AB | JUNE 2017</a:t>
            </a:r>
          </a:p>
        </p:txBody>
      </p:sp>
      <p:pic>
        <p:nvPicPr>
          <p:cNvPr id="8" name="Picture 7" descr="Logo_Ta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5338" y="-27384"/>
            <a:ext cx="1335073" cy="689640"/>
          </a:xfrm>
          <a:prstGeom prst="rect">
            <a:avLst/>
          </a:prstGeom>
        </p:spPr>
      </p:pic>
    </p:spTree>
    <p:extLst>
      <p:ext uri="{BB962C8B-B14F-4D97-AF65-F5344CB8AC3E}">
        <p14:creationId xmlns:p14="http://schemas.microsoft.com/office/powerpoint/2010/main" val="3292865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2231</TotalTime>
  <Words>1458</Words>
  <Application>Microsoft Office PowerPoint</Application>
  <PresentationFormat>On-screen Show (4:3)</PresentationFormat>
  <Paragraphs>299</Paragraphs>
  <Slides>37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Courier New</vt:lpstr>
      <vt:lpstr>Times New Roman</vt:lpstr>
      <vt:lpstr>Verdana</vt:lpstr>
      <vt:lpstr>Webdings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good academic standing?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Tracking Student Withdrawals</vt:lpstr>
      <vt:lpstr>PowerPoint Presentation</vt:lpstr>
      <vt:lpstr>Banner Process</vt:lpstr>
      <vt:lpstr>PowerPoint Presentation</vt:lpstr>
      <vt:lpstr>PowerPoint Presentation</vt:lpstr>
      <vt:lpstr>PowerPoint Presentation</vt:lpstr>
      <vt:lpstr>What to look out for . . .</vt:lpstr>
      <vt:lpstr>Reports to track AS and DL</vt:lpstr>
      <vt:lpstr>Reports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Thompson Rivers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Myers</dc:creator>
  <cp:lastModifiedBy>Mhannaford</cp:lastModifiedBy>
  <cp:revision>150</cp:revision>
  <dcterms:created xsi:type="dcterms:W3CDTF">2015-08-31T16:22:46Z</dcterms:created>
  <dcterms:modified xsi:type="dcterms:W3CDTF">2017-06-22T15:38:29Z</dcterms:modified>
</cp:coreProperties>
</file>